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32"/>
  </p:notesMasterIdLst>
  <p:handoutMasterIdLst>
    <p:handoutMasterId r:id="rId33"/>
  </p:handoutMasterIdLst>
  <p:sldIdLst>
    <p:sldId id="10985" r:id="rId2"/>
    <p:sldId id="11076" r:id="rId3"/>
    <p:sldId id="11077" r:id="rId4"/>
    <p:sldId id="613" r:id="rId5"/>
    <p:sldId id="11078" r:id="rId6"/>
    <p:sldId id="11079" r:id="rId7"/>
    <p:sldId id="11080" r:id="rId8"/>
    <p:sldId id="11081" r:id="rId9"/>
    <p:sldId id="11082" r:id="rId10"/>
    <p:sldId id="2147472917" r:id="rId11"/>
    <p:sldId id="2147472918" r:id="rId12"/>
    <p:sldId id="11083" r:id="rId13"/>
    <p:sldId id="11084" r:id="rId14"/>
    <p:sldId id="11085" r:id="rId15"/>
    <p:sldId id="11086" r:id="rId16"/>
    <p:sldId id="11087" r:id="rId17"/>
    <p:sldId id="11088" r:id="rId18"/>
    <p:sldId id="11089" r:id="rId19"/>
    <p:sldId id="11094" r:id="rId20"/>
    <p:sldId id="2147472915" r:id="rId21"/>
    <p:sldId id="11034" r:id="rId22"/>
    <p:sldId id="2147472919" r:id="rId23"/>
    <p:sldId id="11040" r:id="rId24"/>
    <p:sldId id="11091" r:id="rId25"/>
    <p:sldId id="11092" r:id="rId26"/>
    <p:sldId id="11093" r:id="rId27"/>
    <p:sldId id="2147472916" r:id="rId28"/>
    <p:sldId id="11098" r:id="rId29"/>
    <p:sldId id="2147472920" r:id="rId30"/>
    <p:sldId id="2147472914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EA9A14-8779-1A6B-9EC4-2E0A08373ABD}" name="Rohit Thakkar" initials="RT" userId="S::rthakkar@adobe.com::e1760d75-c815-4e08-8f32-4d69871b76a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000"/>
    <a:srgbClr val="6B6763"/>
    <a:srgbClr val="6D93FF"/>
    <a:srgbClr val="F8A8A6"/>
    <a:srgbClr val="FCD9D8"/>
    <a:srgbClr val="B8CBFF"/>
    <a:srgbClr val="2799F6"/>
    <a:srgbClr val="E9740A"/>
    <a:srgbClr val="21A5A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DAC210-3248-4622-AEC0-C4CCE2A766D7}" v="37" dt="2023-03-17T16:58:03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3" autoAdjust="0"/>
    <p:restoredTop sz="94785" autoAdjust="0"/>
  </p:normalViewPr>
  <p:slideViewPr>
    <p:cSldViewPr snapToGrid="0" snapToObjects="1">
      <p:cViewPr varScale="1">
        <p:scale>
          <a:sx n="107" d="100"/>
          <a:sy n="107" d="100"/>
        </p:scale>
        <p:origin x="103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B16732-8398-4B1F-893F-55DF015ACB2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9591C46-BA34-4B5A-944C-9E96313BA39F}">
      <dgm:prSet phldrT="[Text]"/>
      <dgm:spPr>
        <a:solidFill>
          <a:srgbClr val="00CC66"/>
        </a:solidFill>
      </dgm:spPr>
      <dgm:t>
        <a:bodyPr/>
        <a:lstStyle/>
        <a:p>
          <a:r>
            <a:rPr lang="en-US" dirty="0"/>
            <a:t>Discover	</a:t>
          </a:r>
        </a:p>
      </dgm:t>
    </dgm:pt>
    <dgm:pt modelId="{F28A56B3-1ACF-4B1C-AB50-1A39520F5DAC}" type="parTrans" cxnId="{BF3CB1AE-AE9A-4BB2-90F2-7354F704FF33}">
      <dgm:prSet/>
      <dgm:spPr/>
      <dgm:t>
        <a:bodyPr/>
        <a:lstStyle/>
        <a:p>
          <a:endParaRPr lang="en-US"/>
        </a:p>
      </dgm:t>
    </dgm:pt>
    <dgm:pt modelId="{A438D454-60F9-40E8-BDAA-EA7A878CC10D}" type="sibTrans" cxnId="{BF3CB1AE-AE9A-4BB2-90F2-7354F704FF33}">
      <dgm:prSet/>
      <dgm:spPr/>
      <dgm:t>
        <a:bodyPr/>
        <a:lstStyle/>
        <a:p>
          <a:endParaRPr lang="en-US"/>
        </a:p>
      </dgm:t>
    </dgm:pt>
    <dgm:pt modelId="{737E1843-103B-4780-94B7-A6121AF21321}">
      <dgm:prSet phldrT="[Text]"/>
      <dgm:spPr>
        <a:solidFill>
          <a:srgbClr val="00CC66"/>
        </a:solidFill>
      </dgm:spPr>
      <dgm:t>
        <a:bodyPr/>
        <a:lstStyle/>
        <a:p>
          <a:r>
            <a:rPr lang="en-US"/>
            <a:t>Try</a:t>
          </a:r>
        </a:p>
      </dgm:t>
    </dgm:pt>
    <dgm:pt modelId="{352F4086-60BD-49CC-A727-9434ABD44F1B}" type="parTrans" cxnId="{52D863C5-DFC9-4286-B9B5-C773E6B7B5D9}">
      <dgm:prSet/>
      <dgm:spPr/>
      <dgm:t>
        <a:bodyPr/>
        <a:lstStyle/>
        <a:p>
          <a:endParaRPr lang="en-US"/>
        </a:p>
      </dgm:t>
    </dgm:pt>
    <dgm:pt modelId="{AB23722F-77D9-49EC-A4D9-D7182934C669}" type="sibTrans" cxnId="{52D863C5-DFC9-4286-B9B5-C773E6B7B5D9}">
      <dgm:prSet/>
      <dgm:spPr/>
      <dgm:t>
        <a:bodyPr/>
        <a:lstStyle/>
        <a:p>
          <a:endParaRPr lang="en-US"/>
        </a:p>
      </dgm:t>
    </dgm:pt>
    <dgm:pt modelId="{3FB0BFD7-AAD1-45A3-BD7B-26BB17168842}">
      <dgm:prSet phldrT="[Text]"/>
      <dgm:spPr>
        <a:solidFill>
          <a:srgbClr val="00CC66"/>
        </a:solidFill>
      </dgm:spPr>
      <dgm:t>
        <a:bodyPr/>
        <a:lstStyle/>
        <a:p>
          <a:r>
            <a:rPr lang="en-US"/>
            <a:t>Buy</a:t>
          </a:r>
        </a:p>
      </dgm:t>
    </dgm:pt>
    <dgm:pt modelId="{C551227D-4697-44F9-AADB-B2988BAAEEAB}" type="parTrans" cxnId="{E188E226-0A35-475B-B91F-02266A6DC2C1}">
      <dgm:prSet/>
      <dgm:spPr/>
      <dgm:t>
        <a:bodyPr/>
        <a:lstStyle/>
        <a:p>
          <a:endParaRPr lang="en-US"/>
        </a:p>
      </dgm:t>
    </dgm:pt>
    <dgm:pt modelId="{DB202072-B5F9-45E6-9695-30E0688DD00C}" type="sibTrans" cxnId="{E188E226-0A35-475B-B91F-02266A6DC2C1}">
      <dgm:prSet/>
      <dgm:spPr/>
      <dgm:t>
        <a:bodyPr/>
        <a:lstStyle/>
        <a:p>
          <a:endParaRPr lang="en-US"/>
        </a:p>
      </dgm:t>
    </dgm:pt>
    <dgm:pt modelId="{106B1988-7C81-4940-B454-9D8E575E3517}" type="pres">
      <dgm:prSet presAssocID="{17B16732-8398-4B1F-893F-55DF015ACB25}" presName="CompostProcess" presStyleCnt="0">
        <dgm:presLayoutVars>
          <dgm:dir/>
          <dgm:resizeHandles val="exact"/>
        </dgm:presLayoutVars>
      </dgm:prSet>
      <dgm:spPr/>
    </dgm:pt>
    <dgm:pt modelId="{6E8FDC2C-7A11-41CB-BDD3-4D2ED8EC8E8D}" type="pres">
      <dgm:prSet presAssocID="{17B16732-8398-4B1F-893F-55DF015ACB25}" presName="arrow" presStyleLbl="bgShp" presStyleIdx="0" presStyleCnt="1"/>
      <dgm:spPr/>
    </dgm:pt>
    <dgm:pt modelId="{009E393E-2F38-4EF3-9FD6-FB7DF3922AEE}" type="pres">
      <dgm:prSet presAssocID="{17B16732-8398-4B1F-893F-55DF015ACB25}" presName="linearProcess" presStyleCnt="0"/>
      <dgm:spPr/>
    </dgm:pt>
    <dgm:pt modelId="{0577B79A-A3D4-4A8A-8184-C3A527270DDF}" type="pres">
      <dgm:prSet presAssocID="{19591C46-BA34-4B5A-944C-9E96313BA39F}" presName="textNode" presStyleLbl="node1" presStyleIdx="0" presStyleCnt="3">
        <dgm:presLayoutVars>
          <dgm:bulletEnabled val="1"/>
        </dgm:presLayoutVars>
      </dgm:prSet>
      <dgm:spPr/>
    </dgm:pt>
    <dgm:pt modelId="{071A0EEB-676D-44A8-A1D4-BF05B57949D3}" type="pres">
      <dgm:prSet presAssocID="{A438D454-60F9-40E8-BDAA-EA7A878CC10D}" presName="sibTrans" presStyleCnt="0"/>
      <dgm:spPr/>
    </dgm:pt>
    <dgm:pt modelId="{6BBFD89F-7C3F-47E9-9BAC-69E5175A1BEB}" type="pres">
      <dgm:prSet presAssocID="{737E1843-103B-4780-94B7-A6121AF21321}" presName="textNode" presStyleLbl="node1" presStyleIdx="1" presStyleCnt="3">
        <dgm:presLayoutVars>
          <dgm:bulletEnabled val="1"/>
        </dgm:presLayoutVars>
      </dgm:prSet>
      <dgm:spPr/>
    </dgm:pt>
    <dgm:pt modelId="{E866B3B3-67E0-4295-ADC5-17EDC8968422}" type="pres">
      <dgm:prSet presAssocID="{AB23722F-77D9-49EC-A4D9-D7182934C669}" presName="sibTrans" presStyleCnt="0"/>
      <dgm:spPr/>
    </dgm:pt>
    <dgm:pt modelId="{2EE2C354-EF4F-422E-9A20-896A5CA01415}" type="pres">
      <dgm:prSet presAssocID="{3FB0BFD7-AAD1-45A3-BD7B-26BB17168842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BC28124-EF1C-4212-AF5E-039F1F62D3EA}" type="presOf" srcId="{737E1843-103B-4780-94B7-A6121AF21321}" destId="{6BBFD89F-7C3F-47E9-9BAC-69E5175A1BEB}" srcOrd="0" destOrd="0" presId="urn:microsoft.com/office/officeart/2005/8/layout/hProcess9"/>
    <dgm:cxn modelId="{E188E226-0A35-475B-B91F-02266A6DC2C1}" srcId="{17B16732-8398-4B1F-893F-55DF015ACB25}" destId="{3FB0BFD7-AAD1-45A3-BD7B-26BB17168842}" srcOrd="2" destOrd="0" parTransId="{C551227D-4697-44F9-AADB-B2988BAAEEAB}" sibTransId="{DB202072-B5F9-45E6-9695-30E0688DD00C}"/>
    <dgm:cxn modelId="{EE9F5B3B-193C-4E67-8707-C85A687A4B57}" type="presOf" srcId="{17B16732-8398-4B1F-893F-55DF015ACB25}" destId="{106B1988-7C81-4940-B454-9D8E575E3517}" srcOrd="0" destOrd="0" presId="urn:microsoft.com/office/officeart/2005/8/layout/hProcess9"/>
    <dgm:cxn modelId="{810B2A6C-52ED-47A8-9388-AF6E8FFE0428}" type="presOf" srcId="{3FB0BFD7-AAD1-45A3-BD7B-26BB17168842}" destId="{2EE2C354-EF4F-422E-9A20-896A5CA01415}" srcOrd="0" destOrd="0" presId="urn:microsoft.com/office/officeart/2005/8/layout/hProcess9"/>
    <dgm:cxn modelId="{BF3CB1AE-AE9A-4BB2-90F2-7354F704FF33}" srcId="{17B16732-8398-4B1F-893F-55DF015ACB25}" destId="{19591C46-BA34-4B5A-944C-9E96313BA39F}" srcOrd="0" destOrd="0" parTransId="{F28A56B3-1ACF-4B1C-AB50-1A39520F5DAC}" sibTransId="{A438D454-60F9-40E8-BDAA-EA7A878CC10D}"/>
    <dgm:cxn modelId="{52D863C5-DFC9-4286-B9B5-C773E6B7B5D9}" srcId="{17B16732-8398-4B1F-893F-55DF015ACB25}" destId="{737E1843-103B-4780-94B7-A6121AF21321}" srcOrd="1" destOrd="0" parTransId="{352F4086-60BD-49CC-A727-9434ABD44F1B}" sibTransId="{AB23722F-77D9-49EC-A4D9-D7182934C669}"/>
    <dgm:cxn modelId="{5F9DECD7-3B3F-45EC-A1D0-22A148284C1D}" type="presOf" srcId="{19591C46-BA34-4B5A-944C-9E96313BA39F}" destId="{0577B79A-A3D4-4A8A-8184-C3A527270DDF}" srcOrd="0" destOrd="0" presId="urn:microsoft.com/office/officeart/2005/8/layout/hProcess9"/>
    <dgm:cxn modelId="{B88CE15D-3F2B-4622-AEA3-5BD5F9A871FB}" type="presParOf" srcId="{106B1988-7C81-4940-B454-9D8E575E3517}" destId="{6E8FDC2C-7A11-41CB-BDD3-4D2ED8EC8E8D}" srcOrd="0" destOrd="0" presId="urn:microsoft.com/office/officeart/2005/8/layout/hProcess9"/>
    <dgm:cxn modelId="{75351D7E-2359-402E-ACB8-FC5D9E37434A}" type="presParOf" srcId="{106B1988-7C81-4940-B454-9D8E575E3517}" destId="{009E393E-2F38-4EF3-9FD6-FB7DF3922AEE}" srcOrd="1" destOrd="0" presId="urn:microsoft.com/office/officeart/2005/8/layout/hProcess9"/>
    <dgm:cxn modelId="{99CC37EA-C496-4886-8D38-12A88752B1FB}" type="presParOf" srcId="{009E393E-2F38-4EF3-9FD6-FB7DF3922AEE}" destId="{0577B79A-A3D4-4A8A-8184-C3A527270DDF}" srcOrd="0" destOrd="0" presId="urn:microsoft.com/office/officeart/2005/8/layout/hProcess9"/>
    <dgm:cxn modelId="{F0FBDE14-A514-49C7-9597-F3C0FC7A8ACE}" type="presParOf" srcId="{009E393E-2F38-4EF3-9FD6-FB7DF3922AEE}" destId="{071A0EEB-676D-44A8-A1D4-BF05B57949D3}" srcOrd="1" destOrd="0" presId="urn:microsoft.com/office/officeart/2005/8/layout/hProcess9"/>
    <dgm:cxn modelId="{FABDC4A0-691E-4F40-84BE-A309CBF3DC06}" type="presParOf" srcId="{009E393E-2F38-4EF3-9FD6-FB7DF3922AEE}" destId="{6BBFD89F-7C3F-47E9-9BAC-69E5175A1BEB}" srcOrd="2" destOrd="0" presId="urn:microsoft.com/office/officeart/2005/8/layout/hProcess9"/>
    <dgm:cxn modelId="{D5AAD946-58D3-43F2-98C4-0F3AB97AB922}" type="presParOf" srcId="{009E393E-2F38-4EF3-9FD6-FB7DF3922AEE}" destId="{E866B3B3-67E0-4295-ADC5-17EDC8968422}" srcOrd="3" destOrd="0" presId="urn:microsoft.com/office/officeart/2005/8/layout/hProcess9"/>
    <dgm:cxn modelId="{9D7B266E-C02D-4691-81C9-9A86C23B766B}" type="presParOf" srcId="{009E393E-2F38-4EF3-9FD6-FB7DF3922AEE}" destId="{2EE2C354-EF4F-422E-9A20-896A5CA0141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6F818A-1686-3345-8362-BF2336EA9C01}" type="doc">
      <dgm:prSet loTypeId="urn:microsoft.com/office/officeart/2005/8/layout/radial4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2410EBA-1D31-2D42-954C-EECC7F6ECBE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36ED7513-A010-1141-B69B-4AB1C25ACF56}" type="parTrans" cxnId="{0BBF1637-4108-D34E-9DE9-49EA5755DEFD}">
      <dgm:prSet/>
      <dgm:spPr/>
      <dgm:t>
        <a:bodyPr/>
        <a:lstStyle/>
        <a:p>
          <a:endParaRPr lang="en-US"/>
        </a:p>
      </dgm:t>
    </dgm:pt>
    <dgm:pt modelId="{9F185E98-B2CB-0B4A-A17C-8D10999B67F0}" type="sibTrans" cxnId="{0BBF1637-4108-D34E-9DE9-49EA5755DEFD}">
      <dgm:prSet/>
      <dgm:spPr/>
      <dgm:t>
        <a:bodyPr/>
        <a:lstStyle/>
        <a:p>
          <a:endParaRPr lang="en-US"/>
        </a:p>
      </dgm:t>
    </dgm:pt>
    <dgm:pt modelId="{749C1D07-AD25-C24D-8CBB-8B43E03D71D9}">
      <dgm:prSet phldrT="[Text]"/>
      <dgm:spPr/>
      <dgm:t>
        <a:bodyPr/>
        <a:lstStyle/>
        <a:p>
          <a:r>
            <a:rPr lang="en-US" b="0" dirty="0"/>
            <a:t>SARIMAX</a:t>
          </a:r>
        </a:p>
      </dgm:t>
    </dgm:pt>
    <dgm:pt modelId="{5D8CE597-82F8-A644-BA57-13EDF1D309AF}" type="parTrans" cxnId="{EBD0E4C2-7C7B-5B48-98A3-4994D01A6C03}">
      <dgm:prSet/>
      <dgm:spPr/>
      <dgm:t>
        <a:bodyPr/>
        <a:lstStyle/>
        <a:p>
          <a:endParaRPr lang="en-US"/>
        </a:p>
      </dgm:t>
    </dgm:pt>
    <dgm:pt modelId="{261F8CCC-E84F-4444-962E-7B757C39B6F1}" type="sibTrans" cxnId="{EBD0E4C2-7C7B-5B48-98A3-4994D01A6C03}">
      <dgm:prSet/>
      <dgm:spPr/>
      <dgm:t>
        <a:bodyPr/>
        <a:lstStyle/>
        <a:p>
          <a:endParaRPr lang="en-US"/>
        </a:p>
      </dgm:t>
    </dgm:pt>
    <dgm:pt modelId="{7B3CC2E0-9247-144A-80DA-59D8FD06AB5C}">
      <dgm:prSet phldrT="[Text]"/>
      <dgm:spPr/>
      <dgm:t>
        <a:bodyPr/>
        <a:lstStyle/>
        <a:p>
          <a:r>
            <a:rPr lang="en-US" dirty="0"/>
            <a:t>Prophet</a:t>
          </a:r>
        </a:p>
      </dgm:t>
    </dgm:pt>
    <dgm:pt modelId="{1B3208DC-F7D6-F94A-9938-CB708E23592C}" type="parTrans" cxnId="{43A140DE-F624-C44E-B791-0BEA18BB3F8C}">
      <dgm:prSet/>
      <dgm:spPr/>
      <dgm:t>
        <a:bodyPr/>
        <a:lstStyle/>
        <a:p>
          <a:endParaRPr lang="en-US"/>
        </a:p>
      </dgm:t>
    </dgm:pt>
    <dgm:pt modelId="{5244E6C6-9B72-294F-9A15-1271D6FDE9B3}" type="sibTrans" cxnId="{43A140DE-F624-C44E-B791-0BEA18BB3F8C}">
      <dgm:prSet/>
      <dgm:spPr/>
      <dgm:t>
        <a:bodyPr/>
        <a:lstStyle/>
        <a:p>
          <a:endParaRPr lang="en-US"/>
        </a:p>
      </dgm:t>
    </dgm:pt>
    <dgm:pt modelId="{8FA943EB-C062-A940-9231-79B78C7051EC}" type="pres">
      <dgm:prSet presAssocID="{576F818A-1686-3345-8362-BF2336EA9C0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97BC068-DC45-744C-98DA-70CFD045AC96}" type="pres">
      <dgm:prSet presAssocID="{F2410EBA-1D31-2D42-954C-EECC7F6ECBE5}" presName="centerShape" presStyleLbl="node0" presStyleIdx="0" presStyleCnt="1"/>
      <dgm:spPr/>
    </dgm:pt>
    <dgm:pt modelId="{9F9667FB-D11D-6441-BA8A-F6C8C7751A4B}" type="pres">
      <dgm:prSet presAssocID="{5D8CE597-82F8-A644-BA57-13EDF1D309AF}" presName="parTrans" presStyleLbl="bgSibTrans2D1" presStyleIdx="0" presStyleCnt="2"/>
      <dgm:spPr/>
    </dgm:pt>
    <dgm:pt modelId="{77C4B847-F81E-0A49-AFE2-B9DE62CB5797}" type="pres">
      <dgm:prSet presAssocID="{749C1D07-AD25-C24D-8CBB-8B43E03D71D9}" presName="node" presStyleLbl="node1" presStyleIdx="0" presStyleCnt="2">
        <dgm:presLayoutVars>
          <dgm:bulletEnabled val="1"/>
        </dgm:presLayoutVars>
      </dgm:prSet>
      <dgm:spPr/>
    </dgm:pt>
    <dgm:pt modelId="{FB5CB805-5F70-BD48-8E85-B04526516BA7}" type="pres">
      <dgm:prSet presAssocID="{1B3208DC-F7D6-F94A-9938-CB708E23592C}" presName="parTrans" presStyleLbl="bgSibTrans2D1" presStyleIdx="1" presStyleCnt="2"/>
      <dgm:spPr/>
    </dgm:pt>
    <dgm:pt modelId="{92BB1ADF-118F-DF42-8845-0184BE4D225B}" type="pres">
      <dgm:prSet presAssocID="{7B3CC2E0-9247-144A-80DA-59D8FD06AB5C}" presName="node" presStyleLbl="node1" presStyleIdx="1" presStyleCnt="2">
        <dgm:presLayoutVars>
          <dgm:bulletEnabled val="1"/>
        </dgm:presLayoutVars>
      </dgm:prSet>
      <dgm:spPr/>
    </dgm:pt>
  </dgm:ptLst>
  <dgm:cxnLst>
    <dgm:cxn modelId="{86F49419-A5E6-194C-9558-BF3DAACEED89}" type="presOf" srcId="{1B3208DC-F7D6-F94A-9938-CB708E23592C}" destId="{FB5CB805-5F70-BD48-8E85-B04526516BA7}" srcOrd="0" destOrd="0" presId="urn:microsoft.com/office/officeart/2005/8/layout/radial4"/>
    <dgm:cxn modelId="{0BBF1637-4108-D34E-9DE9-49EA5755DEFD}" srcId="{576F818A-1686-3345-8362-BF2336EA9C01}" destId="{F2410EBA-1D31-2D42-954C-EECC7F6ECBE5}" srcOrd="0" destOrd="0" parTransId="{36ED7513-A010-1141-B69B-4AB1C25ACF56}" sibTransId="{9F185E98-B2CB-0B4A-A17C-8D10999B67F0}"/>
    <dgm:cxn modelId="{59DFAF8F-5E79-1C4A-8245-479D61A6DF8A}" type="presOf" srcId="{F2410EBA-1D31-2D42-954C-EECC7F6ECBE5}" destId="{F97BC068-DC45-744C-98DA-70CFD045AC96}" srcOrd="0" destOrd="0" presId="urn:microsoft.com/office/officeart/2005/8/layout/radial4"/>
    <dgm:cxn modelId="{EBD0E4C2-7C7B-5B48-98A3-4994D01A6C03}" srcId="{F2410EBA-1D31-2D42-954C-EECC7F6ECBE5}" destId="{749C1D07-AD25-C24D-8CBB-8B43E03D71D9}" srcOrd="0" destOrd="0" parTransId="{5D8CE597-82F8-A644-BA57-13EDF1D309AF}" sibTransId="{261F8CCC-E84F-4444-962E-7B757C39B6F1}"/>
    <dgm:cxn modelId="{DEA512C5-95A1-E945-9D95-A15E9128E809}" type="presOf" srcId="{7B3CC2E0-9247-144A-80DA-59D8FD06AB5C}" destId="{92BB1ADF-118F-DF42-8845-0184BE4D225B}" srcOrd="0" destOrd="0" presId="urn:microsoft.com/office/officeart/2005/8/layout/radial4"/>
    <dgm:cxn modelId="{697FE9D3-B527-7143-B005-4A32605C9565}" type="presOf" srcId="{5D8CE597-82F8-A644-BA57-13EDF1D309AF}" destId="{9F9667FB-D11D-6441-BA8A-F6C8C7751A4B}" srcOrd="0" destOrd="0" presId="urn:microsoft.com/office/officeart/2005/8/layout/radial4"/>
    <dgm:cxn modelId="{137D0FD9-718C-BC4E-85D4-8BDBAEEA1FD8}" type="presOf" srcId="{576F818A-1686-3345-8362-BF2336EA9C01}" destId="{8FA943EB-C062-A940-9231-79B78C7051EC}" srcOrd="0" destOrd="0" presId="urn:microsoft.com/office/officeart/2005/8/layout/radial4"/>
    <dgm:cxn modelId="{43A140DE-F624-C44E-B791-0BEA18BB3F8C}" srcId="{F2410EBA-1D31-2D42-954C-EECC7F6ECBE5}" destId="{7B3CC2E0-9247-144A-80DA-59D8FD06AB5C}" srcOrd="1" destOrd="0" parTransId="{1B3208DC-F7D6-F94A-9938-CB708E23592C}" sibTransId="{5244E6C6-9B72-294F-9A15-1271D6FDE9B3}"/>
    <dgm:cxn modelId="{9F77A7FA-CA97-614D-BB1A-A40059DEBD07}" type="presOf" srcId="{749C1D07-AD25-C24D-8CBB-8B43E03D71D9}" destId="{77C4B847-F81E-0A49-AFE2-B9DE62CB5797}" srcOrd="0" destOrd="0" presId="urn:microsoft.com/office/officeart/2005/8/layout/radial4"/>
    <dgm:cxn modelId="{AFC289F2-CC4E-0144-BE58-AB99B67A77EF}" type="presParOf" srcId="{8FA943EB-C062-A940-9231-79B78C7051EC}" destId="{F97BC068-DC45-744C-98DA-70CFD045AC96}" srcOrd="0" destOrd="0" presId="urn:microsoft.com/office/officeart/2005/8/layout/radial4"/>
    <dgm:cxn modelId="{23284BC5-AE75-FE4D-929C-94D081EED4EB}" type="presParOf" srcId="{8FA943EB-C062-A940-9231-79B78C7051EC}" destId="{9F9667FB-D11D-6441-BA8A-F6C8C7751A4B}" srcOrd="1" destOrd="0" presId="urn:microsoft.com/office/officeart/2005/8/layout/radial4"/>
    <dgm:cxn modelId="{B15D0948-1D7E-8A4B-8E33-C43A6FF5C511}" type="presParOf" srcId="{8FA943EB-C062-A940-9231-79B78C7051EC}" destId="{77C4B847-F81E-0A49-AFE2-B9DE62CB5797}" srcOrd="2" destOrd="0" presId="urn:microsoft.com/office/officeart/2005/8/layout/radial4"/>
    <dgm:cxn modelId="{921D9AC9-5A6A-0041-9C8E-DE60E7FDF5C4}" type="presParOf" srcId="{8FA943EB-C062-A940-9231-79B78C7051EC}" destId="{FB5CB805-5F70-BD48-8E85-B04526516BA7}" srcOrd="3" destOrd="0" presId="urn:microsoft.com/office/officeart/2005/8/layout/radial4"/>
    <dgm:cxn modelId="{39BD28C5-229F-D44D-B4BE-46881686BC87}" type="presParOf" srcId="{8FA943EB-C062-A940-9231-79B78C7051EC}" destId="{92BB1ADF-118F-DF42-8845-0184BE4D225B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C527A1-8847-4846-8C9A-F28AFF4DFDF6}" type="doc">
      <dgm:prSet loTypeId="urn:microsoft.com/office/officeart/2005/8/layout/vList5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76A43A-5121-3A4E-804D-62BC98FA65D6}">
      <dgm:prSet phldrT="[Text]"/>
      <dgm:spPr/>
      <dgm:t>
        <a:bodyPr/>
        <a:lstStyle/>
        <a:p>
          <a:r>
            <a:rPr lang="en-US" dirty="0"/>
            <a:t>Trend</a:t>
          </a:r>
        </a:p>
      </dgm:t>
    </dgm:pt>
    <dgm:pt modelId="{E04CE7E1-8D05-0844-B2E8-B8DEB15098C1}" type="parTrans" cxnId="{7315CA4B-626A-4042-BDDD-BB177CFAA675}">
      <dgm:prSet/>
      <dgm:spPr/>
      <dgm:t>
        <a:bodyPr/>
        <a:lstStyle/>
        <a:p>
          <a:endParaRPr lang="en-US"/>
        </a:p>
      </dgm:t>
    </dgm:pt>
    <dgm:pt modelId="{2DC7AC57-B9A4-614E-A9AD-9F4F7401236D}" type="sibTrans" cxnId="{7315CA4B-626A-4042-BDDD-BB177CFAA675}">
      <dgm:prSet/>
      <dgm:spPr/>
      <dgm:t>
        <a:bodyPr/>
        <a:lstStyle/>
        <a:p>
          <a:endParaRPr lang="en-US"/>
        </a:p>
      </dgm:t>
    </dgm:pt>
    <dgm:pt modelId="{8CCA9AF7-9DCB-A44B-9B68-4101D1A62884}">
      <dgm:prSet phldrT="[Text]"/>
      <dgm:spPr/>
      <dgm:t>
        <a:bodyPr/>
        <a:lstStyle/>
        <a:p>
          <a:r>
            <a:rPr lang="en-US" dirty="0"/>
            <a:t>2-year moving average from the current period</a:t>
          </a:r>
        </a:p>
      </dgm:t>
    </dgm:pt>
    <dgm:pt modelId="{D8FB159F-0F87-9E4C-B1D4-54E79ADE1052}" type="parTrans" cxnId="{4D6FB8D1-8409-E343-88DF-FE68F3CACDA1}">
      <dgm:prSet/>
      <dgm:spPr/>
      <dgm:t>
        <a:bodyPr/>
        <a:lstStyle/>
        <a:p>
          <a:endParaRPr lang="en-US"/>
        </a:p>
      </dgm:t>
    </dgm:pt>
    <dgm:pt modelId="{ECCA7CD9-2144-574E-B0BA-F88EE142F31C}" type="sibTrans" cxnId="{4D6FB8D1-8409-E343-88DF-FE68F3CACDA1}">
      <dgm:prSet/>
      <dgm:spPr/>
      <dgm:t>
        <a:bodyPr/>
        <a:lstStyle/>
        <a:p>
          <a:endParaRPr lang="en-US"/>
        </a:p>
      </dgm:t>
    </dgm:pt>
    <dgm:pt modelId="{2C82E523-7A2D-4947-BE33-2E8C0F4641EC}">
      <dgm:prSet phldrT="[Text]"/>
      <dgm:spPr/>
      <dgm:t>
        <a:bodyPr/>
        <a:lstStyle/>
        <a:p>
          <a:r>
            <a:rPr lang="en-US" dirty="0"/>
            <a:t>Seasonality</a:t>
          </a:r>
        </a:p>
      </dgm:t>
    </dgm:pt>
    <dgm:pt modelId="{03C7CF51-B428-E643-8E0A-8BD14BD5D36A}" type="parTrans" cxnId="{7E079E3D-3C02-4349-9EB8-89D7BBB055DE}">
      <dgm:prSet/>
      <dgm:spPr/>
      <dgm:t>
        <a:bodyPr/>
        <a:lstStyle/>
        <a:p>
          <a:endParaRPr lang="en-US"/>
        </a:p>
      </dgm:t>
    </dgm:pt>
    <dgm:pt modelId="{AF18C15C-28A1-3E4A-A6DD-6A90EB818A57}" type="sibTrans" cxnId="{7E079E3D-3C02-4349-9EB8-89D7BBB055DE}">
      <dgm:prSet/>
      <dgm:spPr/>
      <dgm:t>
        <a:bodyPr/>
        <a:lstStyle/>
        <a:p>
          <a:endParaRPr lang="en-US"/>
        </a:p>
      </dgm:t>
    </dgm:pt>
    <dgm:pt modelId="{EC68329E-8689-ED4E-AEB1-71D5A2F90D47}">
      <dgm:prSet phldrT="[Text]"/>
      <dgm:spPr/>
      <dgm:t>
        <a:bodyPr/>
        <a:lstStyle/>
        <a:p>
          <a:r>
            <a:rPr lang="en-US" dirty="0"/>
            <a:t>13-week seasonality based on the working week of the fiscal quarter</a:t>
          </a:r>
        </a:p>
      </dgm:t>
    </dgm:pt>
    <dgm:pt modelId="{8CC1C9C2-45A5-B145-AE0D-0B608F8B6C97}" type="parTrans" cxnId="{7FDE3DC0-E030-0C45-BD71-015CC5B81603}">
      <dgm:prSet/>
      <dgm:spPr/>
      <dgm:t>
        <a:bodyPr/>
        <a:lstStyle/>
        <a:p>
          <a:endParaRPr lang="en-US"/>
        </a:p>
      </dgm:t>
    </dgm:pt>
    <dgm:pt modelId="{C5CA003F-BB03-0C45-A1C1-AA04FAE47B7C}" type="sibTrans" cxnId="{7FDE3DC0-E030-0C45-BD71-015CC5B81603}">
      <dgm:prSet/>
      <dgm:spPr/>
      <dgm:t>
        <a:bodyPr/>
        <a:lstStyle/>
        <a:p>
          <a:endParaRPr lang="en-US"/>
        </a:p>
      </dgm:t>
    </dgm:pt>
    <dgm:pt modelId="{2F2C38D9-3B7B-654D-83FE-4DE5F4A9E20F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4C7C974B-67D8-7344-B1EF-CFA14397F5DF}" type="parTrans" cxnId="{8837E4B0-AFCB-F943-9A99-0C09FD8D70B7}">
      <dgm:prSet/>
      <dgm:spPr/>
      <dgm:t>
        <a:bodyPr/>
        <a:lstStyle/>
        <a:p>
          <a:endParaRPr lang="en-US"/>
        </a:p>
      </dgm:t>
    </dgm:pt>
    <dgm:pt modelId="{9999F7AE-0C20-EA44-A9B6-1F2A8F5B0EFE}" type="sibTrans" cxnId="{8837E4B0-AFCB-F943-9A99-0C09FD8D70B7}">
      <dgm:prSet/>
      <dgm:spPr/>
      <dgm:t>
        <a:bodyPr/>
        <a:lstStyle/>
        <a:p>
          <a:endParaRPr lang="en-US"/>
        </a:p>
      </dgm:t>
    </dgm:pt>
    <dgm:pt modelId="{901D0269-CC5A-CC4E-AC8E-FCE7439F0AA6}">
      <dgm:prSet phldrT="[Text]"/>
      <dgm:spPr/>
      <dgm:t>
        <a:bodyPr/>
        <a:lstStyle/>
        <a:p>
          <a:r>
            <a:rPr lang="en-US" dirty="0"/>
            <a:t>Prior 52-week data &amp; monthly seasonal decomposition</a:t>
          </a:r>
        </a:p>
      </dgm:t>
    </dgm:pt>
    <dgm:pt modelId="{D35C2C33-314F-7C48-8B9A-E948C2E601B3}" type="parTrans" cxnId="{AC3A03FC-A74C-E04A-92AF-233984A5B3C9}">
      <dgm:prSet/>
      <dgm:spPr/>
      <dgm:t>
        <a:bodyPr/>
        <a:lstStyle/>
        <a:p>
          <a:endParaRPr lang="en-US"/>
        </a:p>
      </dgm:t>
    </dgm:pt>
    <dgm:pt modelId="{02F9C8B2-4B21-0E4E-A7B2-196A8A93C8FD}" type="sibTrans" cxnId="{AC3A03FC-A74C-E04A-92AF-233984A5B3C9}">
      <dgm:prSet/>
      <dgm:spPr/>
      <dgm:t>
        <a:bodyPr/>
        <a:lstStyle/>
        <a:p>
          <a:endParaRPr lang="en-US"/>
        </a:p>
      </dgm:t>
    </dgm:pt>
    <dgm:pt modelId="{04FF4463-C9E3-644B-952B-8F03A7B1DED0}">
      <dgm:prSet phldrT="[Text]"/>
      <dgm:spPr/>
      <dgm:t>
        <a:bodyPr/>
        <a:lstStyle/>
        <a:p>
          <a:r>
            <a:rPr lang="en-US" dirty="0"/>
            <a:t>Forecast from </a:t>
          </a:r>
          <a:r>
            <a:rPr lang="en-US" b="1" dirty="0"/>
            <a:t>prior step in funnel</a:t>
          </a:r>
        </a:p>
      </dgm:t>
    </dgm:pt>
    <dgm:pt modelId="{95209110-2BD5-9441-8861-5DA1708B3945}" type="sibTrans" cxnId="{06796992-ED2F-0446-BEFA-3588A94DF56A}">
      <dgm:prSet/>
      <dgm:spPr/>
      <dgm:t>
        <a:bodyPr/>
        <a:lstStyle/>
        <a:p>
          <a:endParaRPr lang="en-US"/>
        </a:p>
      </dgm:t>
    </dgm:pt>
    <dgm:pt modelId="{218A9BE3-3A8E-7747-8652-A6254F8C0B89}" type="parTrans" cxnId="{06796992-ED2F-0446-BEFA-3588A94DF56A}">
      <dgm:prSet/>
      <dgm:spPr/>
      <dgm:t>
        <a:bodyPr/>
        <a:lstStyle/>
        <a:p>
          <a:endParaRPr lang="en-US"/>
        </a:p>
      </dgm:t>
    </dgm:pt>
    <dgm:pt modelId="{75F46F2D-D55C-F049-A7C9-9D9D0AAF90E9}" type="pres">
      <dgm:prSet presAssocID="{51C527A1-8847-4846-8C9A-F28AFF4DFDF6}" presName="Name0" presStyleCnt="0">
        <dgm:presLayoutVars>
          <dgm:dir/>
          <dgm:animLvl val="lvl"/>
          <dgm:resizeHandles val="exact"/>
        </dgm:presLayoutVars>
      </dgm:prSet>
      <dgm:spPr/>
    </dgm:pt>
    <dgm:pt modelId="{58E0B008-BC96-B240-BB58-C58E20ADC853}" type="pres">
      <dgm:prSet presAssocID="{A976A43A-5121-3A4E-804D-62BC98FA65D6}" presName="linNode" presStyleCnt="0"/>
      <dgm:spPr/>
    </dgm:pt>
    <dgm:pt modelId="{2D59B62E-0F6A-D04C-A0A0-DAF0B6915484}" type="pres">
      <dgm:prSet presAssocID="{A976A43A-5121-3A4E-804D-62BC98FA65D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6881D0E-516B-204D-8FA2-EF24F1A55D1E}" type="pres">
      <dgm:prSet presAssocID="{A976A43A-5121-3A4E-804D-62BC98FA65D6}" presName="descendantText" presStyleLbl="alignAccFollowNode1" presStyleIdx="0" presStyleCnt="3">
        <dgm:presLayoutVars>
          <dgm:bulletEnabled val="1"/>
        </dgm:presLayoutVars>
      </dgm:prSet>
      <dgm:spPr/>
    </dgm:pt>
    <dgm:pt modelId="{34EFBDEB-13F9-C240-8B09-A49F9482F55D}" type="pres">
      <dgm:prSet presAssocID="{2DC7AC57-B9A4-614E-A9AD-9F4F7401236D}" presName="sp" presStyleCnt="0"/>
      <dgm:spPr/>
    </dgm:pt>
    <dgm:pt modelId="{E345D465-B348-8842-BBE5-9E5D9A083E43}" type="pres">
      <dgm:prSet presAssocID="{2C82E523-7A2D-4947-BE33-2E8C0F4641EC}" presName="linNode" presStyleCnt="0"/>
      <dgm:spPr/>
    </dgm:pt>
    <dgm:pt modelId="{128011D7-462D-2D45-BEF9-DB53AC96E19D}" type="pres">
      <dgm:prSet presAssocID="{2C82E523-7A2D-4947-BE33-2E8C0F4641E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1452622-8938-0347-BDA6-0DDE6D0D0AD4}" type="pres">
      <dgm:prSet presAssocID="{2C82E523-7A2D-4947-BE33-2E8C0F4641EC}" presName="descendantText" presStyleLbl="alignAccFollowNode1" presStyleIdx="1" presStyleCnt="3">
        <dgm:presLayoutVars>
          <dgm:bulletEnabled val="1"/>
        </dgm:presLayoutVars>
      </dgm:prSet>
      <dgm:spPr/>
    </dgm:pt>
    <dgm:pt modelId="{13933B0B-0D5D-9B4C-A1B7-D5332316BD50}" type="pres">
      <dgm:prSet presAssocID="{AF18C15C-28A1-3E4A-A6DD-6A90EB818A57}" presName="sp" presStyleCnt="0"/>
      <dgm:spPr/>
    </dgm:pt>
    <dgm:pt modelId="{A693DF6F-C33F-1341-BE81-FB01188ED1B4}" type="pres">
      <dgm:prSet presAssocID="{2F2C38D9-3B7B-654D-83FE-4DE5F4A9E20F}" presName="linNode" presStyleCnt="0"/>
      <dgm:spPr/>
    </dgm:pt>
    <dgm:pt modelId="{7EF5CBD4-227B-3743-A15F-57462663FA13}" type="pres">
      <dgm:prSet presAssocID="{2F2C38D9-3B7B-654D-83FE-4DE5F4A9E20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082C1BE-9F1C-D14A-84D2-33221EE84BA8}" type="pres">
      <dgm:prSet presAssocID="{2F2C38D9-3B7B-654D-83FE-4DE5F4A9E20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4EDC609-BA13-2F41-B657-D1B229D5716C}" type="presOf" srcId="{EC68329E-8689-ED4E-AEB1-71D5A2F90D47}" destId="{B1452622-8938-0347-BDA6-0DDE6D0D0AD4}" srcOrd="0" destOrd="0" presId="urn:microsoft.com/office/officeart/2005/8/layout/vList5"/>
    <dgm:cxn modelId="{C4F3280F-2755-6848-9EF7-C39A5B18B101}" type="presOf" srcId="{2F2C38D9-3B7B-654D-83FE-4DE5F4A9E20F}" destId="{7EF5CBD4-227B-3743-A15F-57462663FA13}" srcOrd="0" destOrd="0" presId="urn:microsoft.com/office/officeart/2005/8/layout/vList5"/>
    <dgm:cxn modelId="{B8063927-4213-6142-8F13-DACB563F58A3}" type="presOf" srcId="{04FF4463-C9E3-644B-952B-8F03A7B1DED0}" destId="{5082C1BE-9F1C-D14A-84D2-33221EE84BA8}" srcOrd="0" destOrd="1" presId="urn:microsoft.com/office/officeart/2005/8/layout/vList5"/>
    <dgm:cxn modelId="{B661E62A-D16F-E74C-AF56-2921C1C1F25F}" type="presOf" srcId="{901D0269-CC5A-CC4E-AC8E-FCE7439F0AA6}" destId="{5082C1BE-9F1C-D14A-84D2-33221EE84BA8}" srcOrd="0" destOrd="0" presId="urn:microsoft.com/office/officeart/2005/8/layout/vList5"/>
    <dgm:cxn modelId="{7E079E3D-3C02-4349-9EB8-89D7BBB055DE}" srcId="{51C527A1-8847-4846-8C9A-F28AFF4DFDF6}" destId="{2C82E523-7A2D-4947-BE33-2E8C0F4641EC}" srcOrd="1" destOrd="0" parTransId="{03C7CF51-B428-E643-8E0A-8BD14BD5D36A}" sibTransId="{AF18C15C-28A1-3E4A-A6DD-6A90EB818A57}"/>
    <dgm:cxn modelId="{5FAF8C47-5E16-F546-86AC-F022C6216A3A}" type="presOf" srcId="{A976A43A-5121-3A4E-804D-62BC98FA65D6}" destId="{2D59B62E-0F6A-D04C-A0A0-DAF0B6915484}" srcOrd="0" destOrd="0" presId="urn:microsoft.com/office/officeart/2005/8/layout/vList5"/>
    <dgm:cxn modelId="{7315CA4B-626A-4042-BDDD-BB177CFAA675}" srcId="{51C527A1-8847-4846-8C9A-F28AFF4DFDF6}" destId="{A976A43A-5121-3A4E-804D-62BC98FA65D6}" srcOrd="0" destOrd="0" parTransId="{E04CE7E1-8D05-0844-B2E8-B8DEB15098C1}" sibTransId="{2DC7AC57-B9A4-614E-A9AD-9F4F7401236D}"/>
    <dgm:cxn modelId="{06796992-ED2F-0446-BEFA-3588A94DF56A}" srcId="{2F2C38D9-3B7B-654D-83FE-4DE5F4A9E20F}" destId="{04FF4463-C9E3-644B-952B-8F03A7B1DED0}" srcOrd="1" destOrd="0" parTransId="{218A9BE3-3A8E-7747-8652-A6254F8C0B89}" sibTransId="{95209110-2BD5-9441-8861-5DA1708B3945}"/>
    <dgm:cxn modelId="{16F8B2A3-6D99-7E48-B789-EB8985834319}" type="presOf" srcId="{8CCA9AF7-9DCB-A44B-9B68-4101D1A62884}" destId="{B6881D0E-516B-204D-8FA2-EF24F1A55D1E}" srcOrd="0" destOrd="0" presId="urn:microsoft.com/office/officeart/2005/8/layout/vList5"/>
    <dgm:cxn modelId="{8837E4B0-AFCB-F943-9A99-0C09FD8D70B7}" srcId="{51C527A1-8847-4846-8C9A-F28AFF4DFDF6}" destId="{2F2C38D9-3B7B-654D-83FE-4DE5F4A9E20F}" srcOrd="2" destOrd="0" parTransId="{4C7C974B-67D8-7344-B1EF-CFA14397F5DF}" sibTransId="{9999F7AE-0C20-EA44-A9B6-1F2A8F5B0EFE}"/>
    <dgm:cxn modelId="{7FDE3DC0-E030-0C45-BD71-015CC5B81603}" srcId="{2C82E523-7A2D-4947-BE33-2E8C0F4641EC}" destId="{EC68329E-8689-ED4E-AEB1-71D5A2F90D47}" srcOrd="0" destOrd="0" parTransId="{8CC1C9C2-45A5-B145-AE0D-0B608F8B6C97}" sibTransId="{C5CA003F-BB03-0C45-A1C1-AA04FAE47B7C}"/>
    <dgm:cxn modelId="{4D6FB8D1-8409-E343-88DF-FE68F3CACDA1}" srcId="{A976A43A-5121-3A4E-804D-62BC98FA65D6}" destId="{8CCA9AF7-9DCB-A44B-9B68-4101D1A62884}" srcOrd="0" destOrd="0" parTransId="{D8FB159F-0F87-9E4C-B1D4-54E79ADE1052}" sibTransId="{ECCA7CD9-2144-574E-B0BA-F88EE142F31C}"/>
    <dgm:cxn modelId="{11EB18E2-29DA-E24C-AEE6-954B133DED0F}" type="presOf" srcId="{2C82E523-7A2D-4947-BE33-2E8C0F4641EC}" destId="{128011D7-462D-2D45-BEF9-DB53AC96E19D}" srcOrd="0" destOrd="0" presId="urn:microsoft.com/office/officeart/2005/8/layout/vList5"/>
    <dgm:cxn modelId="{460FB0E6-FA80-4F48-9E77-473AA93E9642}" type="presOf" srcId="{51C527A1-8847-4846-8C9A-F28AFF4DFDF6}" destId="{75F46F2D-D55C-F049-A7C9-9D9D0AAF90E9}" srcOrd="0" destOrd="0" presId="urn:microsoft.com/office/officeart/2005/8/layout/vList5"/>
    <dgm:cxn modelId="{AC3A03FC-A74C-E04A-92AF-233984A5B3C9}" srcId="{2F2C38D9-3B7B-654D-83FE-4DE5F4A9E20F}" destId="{901D0269-CC5A-CC4E-AC8E-FCE7439F0AA6}" srcOrd="0" destOrd="0" parTransId="{D35C2C33-314F-7C48-8B9A-E948C2E601B3}" sibTransId="{02F9C8B2-4B21-0E4E-A7B2-196A8A93C8FD}"/>
    <dgm:cxn modelId="{A34FA4B2-B800-BA4B-8AD7-F70F8059601F}" type="presParOf" srcId="{75F46F2D-D55C-F049-A7C9-9D9D0AAF90E9}" destId="{58E0B008-BC96-B240-BB58-C58E20ADC853}" srcOrd="0" destOrd="0" presId="urn:microsoft.com/office/officeart/2005/8/layout/vList5"/>
    <dgm:cxn modelId="{0641EE99-64C7-C34D-9E06-4C62C69C2B02}" type="presParOf" srcId="{58E0B008-BC96-B240-BB58-C58E20ADC853}" destId="{2D59B62E-0F6A-D04C-A0A0-DAF0B6915484}" srcOrd="0" destOrd="0" presId="urn:microsoft.com/office/officeart/2005/8/layout/vList5"/>
    <dgm:cxn modelId="{DD399CC2-88C0-B448-AD24-37275D448555}" type="presParOf" srcId="{58E0B008-BC96-B240-BB58-C58E20ADC853}" destId="{B6881D0E-516B-204D-8FA2-EF24F1A55D1E}" srcOrd="1" destOrd="0" presId="urn:microsoft.com/office/officeart/2005/8/layout/vList5"/>
    <dgm:cxn modelId="{3DC3EB11-4AA8-0D49-95B1-A19C4DC0380B}" type="presParOf" srcId="{75F46F2D-D55C-F049-A7C9-9D9D0AAF90E9}" destId="{34EFBDEB-13F9-C240-8B09-A49F9482F55D}" srcOrd="1" destOrd="0" presId="urn:microsoft.com/office/officeart/2005/8/layout/vList5"/>
    <dgm:cxn modelId="{273AA0F8-76DD-7B4C-BA72-F0437C7479DA}" type="presParOf" srcId="{75F46F2D-D55C-F049-A7C9-9D9D0AAF90E9}" destId="{E345D465-B348-8842-BBE5-9E5D9A083E43}" srcOrd="2" destOrd="0" presId="urn:microsoft.com/office/officeart/2005/8/layout/vList5"/>
    <dgm:cxn modelId="{DDD2C4A0-93E7-3747-88B6-5ABAC8E8C265}" type="presParOf" srcId="{E345D465-B348-8842-BBE5-9E5D9A083E43}" destId="{128011D7-462D-2D45-BEF9-DB53AC96E19D}" srcOrd="0" destOrd="0" presId="urn:microsoft.com/office/officeart/2005/8/layout/vList5"/>
    <dgm:cxn modelId="{C7BCC325-54D3-E047-A230-F63BEC50D6C7}" type="presParOf" srcId="{E345D465-B348-8842-BBE5-9E5D9A083E43}" destId="{B1452622-8938-0347-BDA6-0DDE6D0D0AD4}" srcOrd="1" destOrd="0" presId="urn:microsoft.com/office/officeart/2005/8/layout/vList5"/>
    <dgm:cxn modelId="{91AB0E99-B3C5-F547-AB77-5A7199B5FD7C}" type="presParOf" srcId="{75F46F2D-D55C-F049-A7C9-9D9D0AAF90E9}" destId="{13933B0B-0D5D-9B4C-A1B7-D5332316BD50}" srcOrd="3" destOrd="0" presId="urn:microsoft.com/office/officeart/2005/8/layout/vList5"/>
    <dgm:cxn modelId="{73910A5E-ACC4-8D4D-A7BC-A52622FB840E}" type="presParOf" srcId="{75F46F2D-D55C-F049-A7C9-9D9D0AAF90E9}" destId="{A693DF6F-C33F-1341-BE81-FB01188ED1B4}" srcOrd="4" destOrd="0" presId="urn:microsoft.com/office/officeart/2005/8/layout/vList5"/>
    <dgm:cxn modelId="{5D282FF3-C796-0347-8EA2-EF35D36753F0}" type="presParOf" srcId="{A693DF6F-C33F-1341-BE81-FB01188ED1B4}" destId="{7EF5CBD4-227B-3743-A15F-57462663FA13}" srcOrd="0" destOrd="0" presId="urn:microsoft.com/office/officeart/2005/8/layout/vList5"/>
    <dgm:cxn modelId="{796C0DFA-D770-614D-BC7D-916823730353}" type="presParOf" srcId="{A693DF6F-C33F-1341-BE81-FB01188ED1B4}" destId="{5082C1BE-9F1C-D14A-84D2-33221EE84BA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0DAF9C-0A60-6449-9A92-12BE094B6F98}" type="doc">
      <dgm:prSet loTypeId="urn:microsoft.com/office/officeart/2005/8/layout/chevro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EC43FA-E281-0941-853F-D67989745E3D}">
      <dgm:prSet phldrT="[Text]"/>
      <dgm:spPr/>
      <dgm:t>
        <a:bodyPr/>
        <a:lstStyle/>
        <a:p>
          <a:r>
            <a:rPr lang="en-US" b="1" dirty="0"/>
            <a:t>Surface Traffic</a:t>
          </a:r>
        </a:p>
      </dgm:t>
    </dgm:pt>
    <dgm:pt modelId="{818FDE36-6AD2-F742-B698-2DB330E698B7}" type="parTrans" cxnId="{2F185CE8-AEFB-3143-AF09-B6A71CEADBC8}">
      <dgm:prSet/>
      <dgm:spPr/>
      <dgm:t>
        <a:bodyPr/>
        <a:lstStyle/>
        <a:p>
          <a:endParaRPr lang="en-US"/>
        </a:p>
      </dgm:t>
    </dgm:pt>
    <dgm:pt modelId="{FECC0AA2-957A-C249-ACB6-B5974B8930F3}" type="sibTrans" cxnId="{2F185CE8-AEFB-3143-AF09-B6A71CEADBC8}">
      <dgm:prSet/>
      <dgm:spPr/>
      <dgm:t>
        <a:bodyPr/>
        <a:lstStyle/>
        <a:p>
          <a:endParaRPr lang="en-US"/>
        </a:p>
      </dgm:t>
    </dgm:pt>
    <dgm:pt modelId="{491348BB-082C-2844-9E81-51F6755E39D7}">
      <dgm:prSet phldrT="[Text]"/>
      <dgm:spPr/>
      <dgm:t>
        <a:bodyPr/>
        <a:lstStyle/>
        <a:p>
          <a:r>
            <a:rPr lang="en-US" dirty="0"/>
            <a:t>1.46% Total Error</a:t>
          </a:r>
        </a:p>
      </dgm:t>
    </dgm:pt>
    <dgm:pt modelId="{C377052E-16B8-614C-A134-C8AE935FC91C}" type="parTrans" cxnId="{96E65962-48A7-544E-8994-5FCDC9039A2B}">
      <dgm:prSet/>
      <dgm:spPr/>
      <dgm:t>
        <a:bodyPr/>
        <a:lstStyle/>
        <a:p>
          <a:endParaRPr lang="en-US"/>
        </a:p>
      </dgm:t>
    </dgm:pt>
    <dgm:pt modelId="{DB0C1267-A421-2F48-A465-9E750DAF0DF0}" type="sibTrans" cxnId="{96E65962-48A7-544E-8994-5FCDC9039A2B}">
      <dgm:prSet/>
      <dgm:spPr/>
      <dgm:t>
        <a:bodyPr/>
        <a:lstStyle/>
        <a:p>
          <a:endParaRPr lang="en-US"/>
        </a:p>
      </dgm:t>
    </dgm:pt>
    <dgm:pt modelId="{DC18D0D2-78C1-484B-87F3-CE35DC1CD14C}">
      <dgm:prSet phldrT="[Text]"/>
      <dgm:spPr/>
      <dgm:t>
        <a:bodyPr/>
        <a:lstStyle/>
        <a:p>
          <a:r>
            <a:rPr lang="en-US" b="1" dirty="0"/>
            <a:t>Checkout Traffic</a:t>
          </a:r>
        </a:p>
      </dgm:t>
    </dgm:pt>
    <dgm:pt modelId="{1001966B-58D8-1045-9503-978B1AC71E8E}" type="parTrans" cxnId="{46ED8FA1-F261-C342-9B00-25D055674DA9}">
      <dgm:prSet/>
      <dgm:spPr/>
      <dgm:t>
        <a:bodyPr/>
        <a:lstStyle/>
        <a:p>
          <a:endParaRPr lang="en-US"/>
        </a:p>
      </dgm:t>
    </dgm:pt>
    <dgm:pt modelId="{AAEB6FEE-9DDA-CB44-9D67-FEB7A87CFC7F}" type="sibTrans" cxnId="{46ED8FA1-F261-C342-9B00-25D055674DA9}">
      <dgm:prSet/>
      <dgm:spPr/>
      <dgm:t>
        <a:bodyPr/>
        <a:lstStyle/>
        <a:p>
          <a:endParaRPr lang="en-US"/>
        </a:p>
      </dgm:t>
    </dgm:pt>
    <dgm:pt modelId="{9F7A7A79-2973-8748-91B6-22BCA5E58297}">
      <dgm:prSet phldrT="[Text]"/>
      <dgm:spPr/>
      <dgm:t>
        <a:bodyPr/>
        <a:lstStyle/>
        <a:p>
          <a:r>
            <a:rPr lang="en-US" dirty="0"/>
            <a:t>8.87% Total Error</a:t>
          </a:r>
        </a:p>
      </dgm:t>
    </dgm:pt>
    <dgm:pt modelId="{D999C75D-ED65-6D47-8FD1-A8B531228841}" type="parTrans" cxnId="{57B1B6CD-0C60-A846-A820-7A42D4D46DB1}">
      <dgm:prSet/>
      <dgm:spPr/>
      <dgm:t>
        <a:bodyPr/>
        <a:lstStyle/>
        <a:p>
          <a:endParaRPr lang="en-US"/>
        </a:p>
      </dgm:t>
    </dgm:pt>
    <dgm:pt modelId="{E36818E9-CB18-D74A-B9EE-0AD769EC823F}" type="sibTrans" cxnId="{57B1B6CD-0C60-A846-A820-7A42D4D46DB1}">
      <dgm:prSet/>
      <dgm:spPr/>
      <dgm:t>
        <a:bodyPr/>
        <a:lstStyle/>
        <a:p>
          <a:endParaRPr lang="en-US"/>
        </a:p>
      </dgm:t>
    </dgm:pt>
    <dgm:pt modelId="{BD119157-648A-A548-A085-408E24C6B00E}">
      <dgm:prSet phldrT="[Text]"/>
      <dgm:spPr/>
      <dgm:t>
        <a:bodyPr/>
        <a:lstStyle/>
        <a:p>
          <a:r>
            <a:rPr lang="en-US" b="1" dirty="0"/>
            <a:t>Orders</a:t>
          </a:r>
        </a:p>
      </dgm:t>
    </dgm:pt>
    <dgm:pt modelId="{D2669C32-4F2E-B24C-97DD-3452490F2635}" type="parTrans" cxnId="{BB6188BC-7954-0140-AF20-D10E1E82E006}">
      <dgm:prSet/>
      <dgm:spPr/>
      <dgm:t>
        <a:bodyPr/>
        <a:lstStyle/>
        <a:p>
          <a:endParaRPr lang="en-US"/>
        </a:p>
      </dgm:t>
    </dgm:pt>
    <dgm:pt modelId="{077ADF26-A09A-B749-97DC-94723ED01FE7}" type="sibTrans" cxnId="{BB6188BC-7954-0140-AF20-D10E1E82E006}">
      <dgm:prSet/>
      <dgm:spPr/>
      <dgm:t>
        <a:bodyPr/>
        <a:lstStyle/>
        <a:p>
          <a:endParaRPr lang="en-US"/>
        </a:p>
      </dgm:t>
    </dgm:pt>
    <dgm:pt modelId="{B41AD68A-DB1C-D84C-86B7-62D398C056F5}">
      <dgm:prSet phldrT="[Text]"/>
      <dgm:spPr/>
      <dgm:t>
        <a:bodyPr/>
        <a:lstStyle/>
        <a:p>
          <a:r>
            <a:rPr lang="en-US" dirty="0"/>
            <a:t>2.76% Total Error</a:t>
          </a:r>
        </a:p>
      </dgm:t>
    </dgm:pt>
    <dgm:pt modelId="{502DB63C-EAB6-6E46-8EAE-86AB643736E9}" type="parTrans" cxnId="{C32FD8F3-AAE4-BE45-B32C-433C8F06EDB1}">
      <dgm:prSet/>
      <dgm:spPr/>
      <dgm:t>
        <a:bodyPr/>
        <a:lstStyle/>
        <a:p>
          <a:endParaRPr lang="en-US"/>
        </a:p>
      </dgm:t>
    </dgm:pt>
    <dgm:pt modelId="{69A20AA2-06F8-0E42-8037-1F59A955A75E}" type="sibTrans" cxnId="{C32FD8F3-AAE4-BE45-B32C-433C8F06EDB1}">
      <dgm:prSet/>
      <dgm:spPr/>
      <dgm:t>
        <a:bodyPr/>
        <a:lstStyle/>
        <a:p>
          <a:endParaRPr lang="en-US"/>
        </a:p>
      </dgm:t>
    </dgm:pt>
    <dgm:pt modelId="{EBF9D937-94C3-964C-87F3-47E8CF034815}">
      <dgm:prSet/>
      <dgm:spPr/>
      <dgm:t>
        <a:bodyPr/>
        <a:lstStyle/>
        <a:p>
          <a:r>
            <a:rPr lang="en-US" b="1" dirty="0"/>
            <a:t>Subscribers</a:t>
          </a:r>
        </a:p>
      </dgm:t>
    </dgm:pt>
    <dgm:pt modelId="{D63528F3-5AF1-A44D-9A2E-FE5E9E7DC5E4}" type="parTrans" cxnId="{0230508C-82CB-C340-8DCE-20F859C14B05}">
      <dgm:prSet/>
      <dgm:spPr/>
      <dgm:t>
        <a:bodyPr/>
        <a:lstStyle/>
        <a:p>
          <a:endParaRPr lang="en-US"/>
        </a:p>
      </dgm:t>
    </dgm:pt>
    <dgm:pt modelId="{58C3A9A8-BCE5-254C-B7C1-705860BD709D}" type="sibTrans" cxnId="{0230508C-82CB-C340-8DCE-20F859C14B05}">
      <dgm:prSet/>
      <dgm:spPr/>
      <dgm:t>
        <a:bodyPr/>
        <a:lstStyle/>
        <a:p>
          <a:endParaRPr lang="en-US"/>
        </a:p>
      </dgm:t>
    </dgm:pt>
    <dgm:pt modelId="{B839BE08-F7A0-B343-AC73-82F16FC4A35F}">
      <dgm:prSet/>
      <dgm:spPr/>
      <dgm:t>
        <a:bodyPr/>
        <a:lstStyle/>
        <a:p>
          <a:r>
            <a:rPr lang="en-US" dirty="0"/>
            <a:t>0.93% Total Error</a:t>
          </a:r>
        </a:p>
      </dgm:t>
    </dgm:pt>
    <dgm:pt modelId="{D7EE0B64-4E71-9F43-9743-39E00D586611}" type="parTrans" cxnId="{76C4BC07-EEAB-A74F-A349-ABEE7B81A4C6}">
      <dgm:prSet/>
      <dgm:spPr/>
      <dgm:t>
        <a:bodyPr/>
        <a:lstStyle/>
        <a:p>
          <a:endParaRPr lang="en-US"/>
        </a:p>
      </dgm:t>
    </dgm:pt>
    <dgm:pt modelId="{A0FAF1FE-C7A2-604B-A7C8-9EEE8E3AB454}" type="sibTrans" cxnId="{76C4BC07-EEAB-A74F-A349-ABEE7B81A4C6}">
      <dgm:prSet/>
      <dgm:spPr/>
      <dgm:t>
        <a:bodyPr/>
        <a:lstStyle/>
        <a:p>
          <a:endParaRPr lang="en-US"/>
        </a:p>
      </dgm:t>
    </dgm:pt>
    <dgm:pt modelId="{B01C3786-2764-BE4F-85EF-B16ABA38D8B8}" type="pres">
      <dgm:prSet presAssocID="{640DAF9C-0A60-6449-9A92-12BE094B6F98}" presName="linearFlow" presStyleCnt="0">
        <dgm:presLayoutVars>
          <dgm:dir/>
          <dgm:animLvl val="lvl"/>
          <dgm:resizeHandles val="exact"/>
        </dgm:presLayoutVars>
      </dgm:prSet>
      <dgm:spPr/>
    </dgm:pt>
    <dgm:pt modelId="{DF15AE6D-2C60-F143-A9C0-42FB4632B9A9}" type="pres">
      <dgm:prSet presAssocID="{93EC43FA-E281-0941-853F-D67989745E3D}" presName="composite" presStyleCnt="0"/>
      <dgm:spPr/>
    </dgm:pt>
    <dgm:pt modelId="{72374D6E-0CB0-FD43-8EF4-5BBC2BBA1311}" type="pres">
      <dgm:prSet presAssocID="{93EC43FA-E281-0941-853F-D67989745E3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064809D-2112-DE47-B68A-F702CE203586}" type="pres">
      <dgm:prSet presAssocID="{93EC43FA-E281-0941-853F-D67989745E3D}" presName="descendantText" presStyleLbl="alignAcc1" presStyleIdx="0" presStyleCnt="4">
        <dgm:presLayoutVars>
          <dgm:bulletEnabled val="1"/>
        </dgm:presLayoutVars>
      </dgm:prSet>
      <dgm:spPr/>
    </dgm:pt>
    <dgm:pt modelId="{A6AD80EE-5231-4943-9A52-BA64D5AA5248}" type="pres">
      <dgm:prSet presAssocID="{FECC0AA2-957A-C249-ACB6-B5974B8930F3}" presName="sp" presStyleCnt="0"/>
      <dgm:spPr/>
    </dgm:pt>
    <dgm:pt modelId="{706A02E8-1971-D442-B368-9F4D249BEFF1}" type="pres">
      <dgm:prSet presAssocID="{DC18D0D2-78C1-484B-87F3-CE35DC1CD14C}" presName="composite" presStyleCnt="0"/>
      <dgm:spPr/>
    </dgm:pt>
    <dgm:pt modelId="{A101E585-B58C-604C-97EA-BB4E870DBF89}" type="pres">
      <dgm:prSet presAssocID="{DC18D0D2-78C1-484B-87F3-CE35DC1CD14C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7737B3E-A1B1-B748-91BE-C09081F24899}" type="pres">
      <dgm:prSet presAssocID="{DC18D0D2-78C1-484B-87F3-CE35DC1CD14C}" presName="descendantText" presStyleLbl="alignAcc1" presStyleIdx="1" presStyleCnt="4">
        <dgm:presLayoutVars>
          <dgm:bulletEnabled val="1"/>
        </dgm:presLayoutVars>
      </dgm:prSet>
      <dgm:spPr/>
    </dgm:pt>
    <dgm:pt modelId="{99EA174D-B702-934C-A09A-9B65405A9B29}" type="pres">
      <dgm:prSet presAssocID="{AAEB6FEE-9DDA-CB44-9D67-FEB7A87CFC7F}" presName="sp" presStyleCnt="0"/>
      <dgm:spPr/>
    </dgm:pt>
    <dgm:pt modelId="{AF53A3E3-E95A-F548-93BB-1F276CA88BE2}" type="pres">
      <dgm:prSet presAssocID="{BD119157-648A-A548-A085-408E24C6B00E}" presName="composite" presStyleCnt="0"/>
      <dgm:spPr/>
    </dgm:pt>
    <dgm:pt modelId="{C8040201-6A2D-0A46-B1F0-74E9CF66D9F8}" type="pres">
      <dgm:prSet presAssocID="{BD119157-648A-A548-A085-408E24C6B00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F08B65B-E975-DB45-BD54-91EF1A695F44}" type="pres">
      <dgm:prSet presAssocID="{BD119157-648A-A548-A085-408E24C6B00E}" presName="descendantText" presStyleLbl="alignAcc1" presStyleIdx="2" presStyleCnt="4">
        <dgm:presLayoutVars>
          <dgm:bulletEnabled val="1"/>
        </dgm:presLayoutVars>
      </dgm:prSet>
      <dgm:spPr/>
    </dgm:pt>
    <dgm:pt modelId="{35FA817B-6931-2149-8FCF-E2324499EA50}" type="pres">
      <dgm:prSet presAssocID="{077ADF26-A09A-B749-97DC-94723ED01FE7}" presName="sp" presStyleCnt="0"/>
      <dgm:spPr/>
    </dgm:pt>
    <dgm:pt modelId="{ACF2AFF7-2631-5948-B86B-69CC43090597}" type="pres">
      <dgm:prSet presAssocID="{EBF9D937-94C3-964C-87F3-47E8CF034815}" presName="composite" presStyleCnt="0"/>
      <dgm:spPr/>
    </dgm:pt>
    <dgm:pt modelId="{4A895C48-57E0-9244-9125-D60A4657D18B}" type="pres">
      <dgm:prSet presAssocID="{EBF9D937-94C3-964C-87F3-47E8CF03481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A0CBCEF-4114-7B41-BAAD-B33BC9059393}" type="pres">
      <dgm:prSet presAssocID="{EBF9D937-94C3-964C-87F3-47E8CF03481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76C4BC07-EEAB-A74F-A349-ABEE7B81A4C6}" srcId="{EBF9D937-94C3-964C-87F3-47E8CF034815}" destId="{B839BE08-F7A0-B343-AC73-82F16FC4A35F}" srcOrd="0" destOrd="0" parTransId="{D7EE0B64-4E71-9F43-9743-39E00D586611}" sibTransId="{A0FAF1FE-C7A2-604B-A7C8-9EEE8E3AB454}"/>
    <dgm:cxn modelId="{F6EF0516-9F75-5348-A53E-111C7613A927}" type="presOf" srcId="{B41AD68A-DB1C-D84C-86B7-62D398C056F5}" destId="{2F08B65B-E975-DB45-BD54-91EF1A695F44}" srcOrd="0" destOrd="0" presId="urn:microsoft.com/office/officeart/2005/8/layout/chevron2"/>
    <dgm:cxn modelId="{C1C3611F-941A-A84C-9709-95053944D3DB}" type="presOf" srcId="{B839BE08-F7A0-B343-AC73-82F16FC4A35F}" destId="{3A0CBCEF-4114-7B41-BAAD-B33BC9059393}" srcOrd="0" destOrd="0" presId="urn:microsoft.com/office/officeart/2005/8/layout/chevron2"/>
    <dgm:cxn modelId="{B5603621-40B4-FB40-AD38-F2CB298CCD78}" type="presOf" srcId="{491348BB-082C-2844-9E81-51F6755E39D7}" destId="{C064809D-2112-DE47-B68A-F702CE203586}" srcOrd="0" destOrd="0" presId="urn:microsoft.com/office/officeart/2005/8/layout/chevron2"/>
    <dgm:cxn modelId="{96E65962-48A7-544E-8994-5FCDC9039A2B}" srcId="{93EC43FA-E281-0941-853F-D67989745E3D}" destId="{491348BB-082C-2844-9E81-51F6755E39D7}" srcOrd="0" destOrd="0" parTransId="{C377052E-16B8-614C-A134-C8AE935FC91C}" sibTransId="{DB0C1267-A421-2F48-A465-9E750DAF0DF0}"/>
    <dgm:cxn modelId="{B63A5473-2C2E-C94C-9F91-23009F2796C2}" type="presOf" srcId="{BD119157-648A-A548-A085-408E24C6B00E}" destId="{C8040201-6A2D-0A46-B1F0-74E9CF66D9F8}" srcOrd="0" destOrd="0" presId="urn:microsoft.com/office/officeart/2005/8/layout/chevron2"/>
    <dgm:cxn modelId="{0230508C-82CB-C340-8DCE-20F859C14B05}" srcId="{640DAF9C-0A60-6449-9A92-12BE094B6F98}" destId="{EBF9D937-94C3-964C-87F3-47E8CF034815}" srcOrd="3" destOrd="0" parTransId="{D63528F3-5AF1-A44D-9A2E-FE5E9E7DC5E4}" sibTransId="{58C3A9A8-BCE5-254C-B7C1-705860BD709D}"/>
    <dgm:cxn modelId="{3B2992A0-0376-7D4C-AE00-6FDFC920099A}" type="presOf" srcId="{9F7A7A79-2973-8748-91B6-22BCA5E58297}" destId="{07737B3E-A1B1-B748-91BE-C09081F24899}" srcOrd="0" destOrd="0" presId="urn:microsoft.com/office/officeart/2005/8/layout/chevron2"/>
    <dgm:cxn modelId="{46ED8FA1-F261-C342-9B00-25D055674DA9}" srcId="{640DAF9C-0A60-6449-9A92-12BE094B6F98}" destId="{DC18D0D2-78C1-484B-87F3-CE35DC1CD14C}" srcOrd="1" destOrd="0" parTransId="{1001966B-58D8-1045-9503-978B1AC71E8E}" sibTransId="{AAEB6FEE-9DDA-CB44-9D67-FEB7A87CFC7F}"/>
    <dgm:cxn modelId="{072C52A4-9680-3F43-B4BC-41B007D9D369}" type="presOf" srcId="{93EC43FA-E281-0941-853F-D67989745E3D}" destId="{72374D6E-0CB0-FD43-8EF4-5BBC2BBA1311}" srcOrd="0" destOrd="0" presId="urn:microsoft.com/office/officeart/2005/8/layout/chevron2"/>
    <dgm:cxn modelId="{316360AD-DA20-E74A-91F8-A1141B1B4EC7}" type="presOf" srcId="{DC18D0D2-78C1-484B-87F3-CE35DC1CD14C}" destId="{A101E585-B58C-604C-97EA-BB4E870DBF89}" srcOrd="0" destOrd="0" presId="urn:microsoft.com/office/officeart/2005/8/layout/chevron2"/>
    <dgm:cxn modelId="{66A66BAE-2740-9A48-A94B-5D8F6727E53E}" type="presOf" srcId="{640DAF9C-0A60-6449-9A92-12BE094B6F98}" destId="{B01C3786-2764-BE4F-85EF-B16ABA38D8B8}" srcOrd="0" destOrd="0" presId="urn:microsoft.com/office/officeart/2005/8/layout/chevron2"/>
    <dgm:cxn modelId="{BB6188BC-7954-0140-AF20-D10E1E82E006}" srcId="{640DAF9C-0A60-6449-9A92-12BE094B6F98}" destId="{BD119157-648A-A548-A085-408E24C6B00E}" srcOrd="2" destOrd="0" parTransId="{D2669C32-4F2E-B24C-97DD-3452490F2635}" sibTransId="{077ADF26-A09A-B749-97DC-94723ED01FE7}"/>
    <dgm:cxn modelId="{57B1B6CD-0C60-A846-A820-7A42D4D46DB1}" srcId="{DC18D0D2-78C1-484B-87F3-CE35DC1CD14C}" destId="{9F7A7A79-2973-8748-91B6-22BCA5E58297}" srcOrd="0" destOrd="0" parTransId="{D999C75D-ED65-6D47-8FD1-A8B531228841}" sibTransId="{E36818E9-CB18-D74A-B9EE-0AD769EC823F}"/>
    <dgm:cxn modelId="{2F185CE8-AEFB-3143-AF09-B6A71CEADBC8}" srcId="{640DAF9C-0A60-6449-9A92-12BE094B6F98}" destId="{93EC43FA-E281-0941-853F-D67989745E3D}" srcOrd="0" destOrd="0" parTransId="{818FDE36-6AD2-F742-B698-2DB330E698B7}" sibTransId="{FECC0AA2-957A-C249-ACB6-B5974B8930F3}"/>
    <dgm:cxn modelId="{286FA9EC-2499-3349-B0BA-6F4542C3ACAA}" type="presOf" srcId="{EBF9D937-94C3-964C-87F3-47E8CF034815}" destId="{4A895C48-57E0-9244-9125-D60A4657D18B}" srcOrd="0" destOrd="0" presId="urn:microsoft.com/office/officeart/2005/8/layout/chevron2"/>
    <dgm:cxn modelId="{C32FD8F3-AAE4-BE45-B32C-433C8F06EDB1}" srcId="{BD119157-648A-A548-A085-408E24C6B00E}" destId="{B41AD68A-DB1C-D84C-86B7-62D398C056F5}" srcOrd="0" destOrd="0" parTransId="{502DB63C-EAB6-6E46-8EAE-86AB643736E9}" sibTransId="{69A20AA2-06F8-0E42-8037-1F59A955A75E}"/>
    <dgm:cxn modelId="{62AF7B80-A1F0-934D-BAEF-EA4C6EF5B0FA}" type="presParOf" srcId="{B01C3786-2764-BE4F-85EF-B16ABA38D8B8}" destId="{DF15AE6D-2C60-F143-A9C0-42FB4632B9A9}" srcOrd="0" destOrd="0" presId="urn:microsoft.com/office/officeart/2005/8/layout/chevron2"/>
    <dgm:cxn modelId="{62C795A5-0844-0040-979C-CCFD95354C00}" type="presParOf" srcId="{DF15AE6D-2C60-F143-A9C0-42FB4632B9A9}" destId="{72374D6E-0CB0-FD43-8EF4-5BBC2BBA1311}" srcOrd="0" destOrd="0" presId="urn:microsoft.com/office/officeart/2005/8/layout/chevron2"/>
    <dgm:cxn modelId="{EC55892F-ABCB-994D-8AEF-183D8722E709}" type="presParOf" srcId="{DF15AE6D-2C60-F143-A9C0-42FB4632B9A9}" destId="{C064809D-2112-DE47-B68A-F702CE203586}" srcOrd="1" destOrd="0" presId="urn:microsoft.com/office/officeart/2005/8/layout/chevron2"/>
    <dgm:cxn modelId="{02CC453F-07C5-5543-81FD-F37D061143FE}" type="presParOf" srcId="{B01C3786-2764-BE4F-85EF-B16ABA38D8B8}" destId="{A6AD80EE-5231-4943-9A52-BA64D5AA5248}" srcOrd="1" destOrd="0" presId="urn:microsoft.com/office/officeart/2005/8/layout/chevron2"/>
    <dgm:cxn modelId="{3E4649FC-8A25-484E-A182-7EE506B677EC}" type="presParOf" srcId="{B01C3786-2764-BE4F-85EF-B16ABA38D8B8}" destId="{706A02E8-1971-D442-B368-9F4D249BEFF1}" srcOrd="2" destOrd="0" presId="urn:microsoft.com/office/officeart/2005/8/layout/chevron2"/>
    <dgm:cxn modelId="{F9F52430-1AB1-6442-A3B1-31C19F9E7294}" type="presParOf" srcId="{706A02E8-1971-D442-B368-9F4D249BEFF1}" destId="{A101E585-B58C-604C-97EA-BB4E870DBF89}" srcOrd="0" destOrd="0" presId="urn:microsoft.com/office/officeart/2005/8/layout/chevron2"/>
    <dgm:cxn modelId="{FCAF1182-4125-2947-893F-6FC1DB5F36B6}" type="presParOf" srcId="{706A02E8-1971-D442-B368-9F4D249BEFF1}" destId="{07737B3E-A1B1-B748-91BE-C09081F24899}" srcOrd="1" destOrd="0" presId="urn:microsoft.com/office/officeart/2005/8/layout/chevron2"/>
    <dgm:cxn modelId="{E7F5943A-37B3-F949-9203-C42CCB03A6CA}" type="presParOf" srcId="{B01C3786-2764-BE4F-85EF-B16ABA38D8B8}" destId="{99EA174D-B702-934C-A09A-9B65405A9B29}" srcOrd="3" destOrd="0" presId="urn:microsoft.com/office/officeart/2005/8/layout/chevron2"/>
    <dgm:cxn modelId="{1A5E69F8-F31F-9247-BA4F-1F3CF8B41AFE}" type="presParOf" srcId="{B01C3786-2764-BE4F-85EF-B16ABA38D8B8}" destId="{AF53A3E3-E95A-F548-93BB-1F276CA88BE2}" srcOrd="4" destOrd="0" presId="urn:microsoft.com/office/officeart/2005/8/layout/chevron2"/>
    <dgm:cxn modelId="{B9751C40-8ADA-2440-B260-9E72942EC65D}" type="presParOf" srcId="{AF53A3E3-E95A-F548-93BB-1F276CA88BE2}" destId="{C8040201-6A2D-0A46-B1F0-74E9CF66D9F8}" srcOrd="0" destOrd="0" presId="urn:microsoft.com/office/officeart/2005/8/layout/chevron2"/>
    <dgm:cxn modelId="{B4055328-8052-8C43-B5F0-2EC2C54E901E}" type="presParOf" srcId="{AF53A3E3-E95A-F548-93BB-1F276CA88BE2}" destId="{2F08B65B-E975-DB45-BD54-91EF1A695F44}" srcOrd="1" destOrd="0" presId="urn:microsoft.com/office/officeart/2005/8/layout/chevron2"/>
    <dgm:cxn modelId="{32863E9F-DF8F-2647-B02D-12AD76CB3B24}" type="presParOf" srcId="{B01C3786-2764-BE4F-85EF-B16ABA38D8B8}" destId="{35FA817B-6931-2149-8FCF-E2324499EA50}" srcOrd="5" destOrd="0" presId="urn:microsoft.com/office/officeart/2005/8/layout/chevron2"/>
    <dgm:cxn modelId="{25F668D4-2363-6640-93AA-7FA13BBABCC3}" type="presParOf" srcId="{B01C3786-2764-BE4F-85EF-B16ABA38D8B8}" destId="{ACF2AFF7-2631-5948-B86B-69CC43090597}" srcOrd="6" destOrd="0" presId="urn:microsoft.com/office/officeart/2005/8/layout/chevron2"/>
    <dgm:cxn modelId="{17C94429-0D4B-D448-9F87-0EEC48993D42}" type="presParOf" srcId="{ACF2AFF7-2631-5948-B86B-69CC43090597}" destId="{4A895C48-57E0-9244-9125-D60A4657D18B}" srcOrd="0" destOrd="0" presId="urn:microsoft.com/office/officeart/2005/8/layout/chevron2"/>
    <dgm:cxn modelId="{B39FD95E-9410-1046-91E6-80A9675AE30A}" type="presParOf" srcId="{ACF2AFF7-2631-5948-B86B-69CC43090597}" destId="{3A0CBCEF-4114-7B41-BAAD-B33BC905939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AC6748-5453-D944-9DC7-74657EFEB504}" type="doc">
      <dgm:prSet loTypeId="urn:microsoft.com/office/officeart/2005/8/layout/vList5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388087-238F-8742-BE5D-B9CFEC7F4B15}">
      <dgm:prSet phldrT="[Text]"/>
      <dgm:spPr/>
      <dgm:t>
        <a:bodyPr/>
        <a:lstStyle/>
        <a:p>
          <a:r>
            <a:rPr lang="en-US" b="1" dirty="0"/>
            <a:t>Raise the bar.</a:t>
          </a:r>
        </a:p>
      </dgm:t>
    </dgm:pt>
    <dgm:pt modelId="{AB5DC288-D62B-0A43-B123-D709C53EF4F5}" type="parTrans" cxnId="{5A551D3B-82A0-0442-9592-CC76CF8B754B}">
      <dgm:prSet/>
      <dgm:spPr/>
      <dgm:t>
        <a:bodyPr/>
        <a:lstStyle/>
        <a:p>
          <a:endParaRPr lang="en-US"/>
        </a:p>
      </dgm:t>
    </dgm:pt>
    <dgm:pt modelId="{E7EB6A04-4C5E-AE4A-8782-A10068E17EB2}" type="sibTrans" cxnId="{5A551D3B-82A0-0442-9592-CC76CF8B754B}">
      <dgm:prSet/>
      <dgm:spPr/>
      <dgm:t>
        <a:bodyPr/>
        <a:lstStyle/>
        <a:p>
          <a:endParaRPr lang="en-US"/>
        </a:p>
      </dgm:t>
    </dgm:pt>
    <dgm:pt modelId="{E2DE38CD-C85D-D345-BFF2-2A7A90F925C5}">
      <dgm:prSet phldrT="[Text]"/>
      <dgm:spPr/>
      <dgm:t>
        <a:bodyPr/>
        <a:lstStyle/>
        <a:p>
          <a:r>
            <a:rPr lang="en-US" dirty="0"/>
            <a:t>Pioneering Tech Stack in FinOps</a:t>
          </a:r>
        </a:p>
      </dgm:t>
    </dgm:pt>
    <dgm:pt modelId="{7A64A916-9719-E241-A0BA-702A51B53A21}" type="parTrans" cxnId="{92288840-EF1D-584C-A5B3-5D4B32A162ED}">
      <dgm:prSet/>
      <dgm:spPr/>
      <dgm:t>
        <a:bodyPr/>
        <a:lstStyle/>
        <a:p>
          <a:endParaRPr lang="en-US"/>
        </a:p>
      </dgm:t>
    </dgm:pt>
    <dgm:pt modelId="{601C8F1E-942A-AF45-B441-F3F3B9EEBECC}" type="sibTrans" cxnId="{92288840-EF1D-584C-A5B3-5D4B32A162ED}">
      <dgm:prSet/>
      <dgm:spPr/>
      <dgm:t>
        <a:bodyPr/>
        <a:lstStyle/>
        <a:p>
          <a:endParaRPr lang="en-US"/>
        </a:p>
      </dgm:t>
    </dgm:pt>
    <dgm:pt modelId="{2CB3A4DC-5FDC-CA4C-921D-498D7171A69F}">
      <dgm:prSet phldrT="[Text]"/>
      <dgm:spPr/>
      <dgm:t>
        <a:bodyPr/>
        <a:lstStyle/>
        <a:p>
          <a:r>
            <a:rPr lang="en-US" dirty="0"/>
            <a:t>Databricks &amp; Github</a:t>
          </a:r>
        </a:p>
      </dgm:t>
    </dgm:pt>
    <dgm:pt modelId="{2089DB18-C5C7-704D-87F8-47B336AC719F}" type="parTrans" cxnId="{A5C96A99-3E0E-364E-8D65-419B082815F9}">
      <dgm:prSet/>
      <dgm:spPr/>
      <dgm:t>
        <a:bodyPr/>
        <a:lstStyle/>
        <a:p>
          <a:endParaRPr lang="en-US"/>
        </a:p>
      </dgm:t>
    </dgm:pt>
    <dgm:pt modelId="{8CCC84D4-E4EC-C64C-8EC3-3A1699B8ABF3}" type="sibTrans" cxnId="{A5C96A99-3E0E-364E-8D65-419B082815F9}">
      <dgm:prSet/>
      <dgm:spPr/>
      <dgm:t>
        <a:bodyPr/>
        <a:lstStyle/>
        <a:p>
          <a:endParaRPr lang="en-US"/>
        </a:p>
      </dgm:t>
    </dgm:pt>
    <dgm:pt modelId="{FD4535B9-B0BC-5042-8C0C-AB53BD90887B}">
      <dgm:prSet phldrT="[Text]"/>
      <dgm:spPr/>
      <dgm:t>
        <a:bodyPr/>
        <a:lstStyle/>
        <a:p>
          <a:r>
            <a:rPr lang="en-US" b="1" dirty="0"/>
            <a:t>Create the future.</a:t>
          </a:r>
        </a:p>
      </dgm:t>
    </dgm:pt>
    <dgm:pt modelId="{9EF6F4EC-5669-9044-82FF-351EEA5C5B3C}" type="parTrans" cxnId="{5970052B-60C9-8D4D-B3E6-50B080005057}">
      <dgm:prSet/>
      <dgm:spPr/>
      <dgm:t>
        <a:bodyPr/>
        <a:lstStyle/>
        <a:p>
          <a:endParaRPr lang="en-US"/>
        </a:p>
      </dgm:t>
    </dgm:pt>
    <dgm:pt modelId="{62DCC309-CE6A-1549-86DF-4C6B7D8F98E2}" type="sibTrans" cxnId="{5970052B-60C9-8D4D-B3E6-50B080005057}">
      <dgm:prSet/>
      <dgm:spPr/>
      <dgm:t>
        <a:bodyPr/>
        <a:lstStyle/>
        <a:p>
          <a:endParaRPr lang="en-US"/>
        </a:p>
      </dgm:t>
    </dgm:pt>
    <dgm:pt modelId="{7C1A96BD-6188-124F-99E0-DDD012E3BD77}">
      <dgm:prSet phldrT="[Text]"/>
      <dgm:spPr/>
      <dgm:t>
        <a:bodyPr/>
        <a:lstStyle/>
        <a:p>
          <a:r>
            <a:rPr lang="en-US" dirty="0"/>
            <a:t>Transformation across FP&amp;A</a:t>
          </a:r>
        </a:p>
      </dgm:t>
    </dgm:pt>
    <dgm:pt modelId="{AC679C48-E240-D84A-AD51-C2B5B2F8E631}" type="parTrans" cxnId="{031D75FB-56CC-DD4C-9B68-3D51ED19B762}">
      <dgm:prSet/>
      <dgm:spPr/>
      <dgm:t>
        <a:bodyPr/>
        <a:lstStyle/>
        <a:p>
          <a:endParaRPr lang="en-US"/>
        </a:p>
      </dgm:t>
    </dgm:pt>
    <dgm:pt modelId="{2A3D6A31-5D24-E445-82C6-2D03AD4ADD6C}" type="sibTrans" cxnId="{031D75FB-56CC-DD4C-9B68-3D51ED19B762}">
      <dgm:prSet/>
      <dgm:spPr/>
      <dgm:t>
        <a:bodyPr/>
        <a:lstStyle/>
        <a:p>
          <a:endParaRPr lang="en-US"/>
        </a:p>
      </dgm:t>
    </dgm:pt>
    <dgm:pt modelId="{3F4435EC-75BE-A444-8E57-2D07D442F26A}">
      <dgm:prSet phldrT="[Text]"/>
      <dgm:spPr/>
      <dgm:t>
        <a:bodyPr/>
        <a:lstStyle/>
        <a:p>
          <a:r>
            <a:rPr lang="en-US" dirty="0"/>
            <a:t>Automated System with AI</a:t>
          </a:r>
        </a:p>
      </dgm:t>
    </dgm:pt>
    <dgm:pt modelId="{9E5B125B-03FB-DF41-B01F-0C9C71D49222}" type="parTrans" cxnId="{CE661AD5-8441-D144-AE64-28F1934954A8}">
      <dgm:prSet/>
      <dgm:spPr/>
      <dgm:t>
        <a:bodyPr/>
        <a:lstStyle/>
        <a:p>
          <a:endParaRPr lang="en-US"/>
        </a:p>
      </dgm:t>
    </dgm:pt>
    <dgm:pt modelId="{42FD0104-C4DF-7249-B636-CC2BF847A570}" type="sibTrans" cxnId="{CE661AD5-8441-D144-AE64-28F1934954A8}">
      <dgm:prSet/>
      <dgm:spPr/>
      <dgm:t>
        <a:bodyPr/>
        <a:lstStyle/>
        <a:p>
          <a:endParaRPr lang="en-US"/>
        </a:p>
      </dgm:t>
    </dgm:pt>
    <dgm:pt modelId="{0D6B48C9-5F34-4B42-B36D-7E50DC2A7CD7}">
      <dgm:prSet phldrT="[Text]"/>
      <dgm:spPr/>
      <dgm:t>
        <a:bodyPr/>
        <a:lstStyle/>
        <a:p>
          <a:r>
            <a:rPr lang="en-US" b="1" dirty="0"/>
            <a:t>Leveraging AI</a:t>
          </a:r>
        </a:p>
      </dgm:t>
    </dgm:pt>
    <dgm:pt modelId="{96948B21-3B48-4B43-BBF3-86FE3CACC071}" type="parTrans" cxnId="{2757233F-BE04-4D48-8D28-C9D3E7A88C1C}">
      <dgm:prSet/>
      <dgm:spPr/>
      <dgm:t>
        <a:bodyPr/>
        <a:lstStyle/>
        <a:p>
          <a:endParaRPr lang="en-US"/>
        </a:p>
      </dgm:t>
    </dgm:pt>
    <dgm:pt modelId="{04DE89C3-37AB-D043-9E50-A51E7DD95973}" type="sibTrans" cxnId="{2757233F-BE04-4D48-8D28-C9D3E7A88C1C}">
      <dgm:prSet/>
      <dgm:spPr/>
      <dgm:t>
        <a:bodyPr/>
        <a:lstStyle/>
        <a:p>
          <a:endParaRPr lang="en-US"/>
        </a:p>
      </dgm:t>
    </dgm:pt>
    <dgm:pt modelId="{32BFB8E1-986B-2343-9C21-8F3FBAD0C05C}">
      <dgm:prSet phldrT="[Text]"/>
      <dgm:spPr/>
      <dgm:t>
        <a:bodyPr/>
        <a:lstStyle/>
        <a:p>
          <a:r>
            <a:rPr lang="en-US" dirty="0"/>
            <a:t>Machine Learning Approach</a:t>
          </a:r>
        </a:p>
      </dgm:t>
    </dgm:pt>
    <dgm:pt modelId="{A70BB928-4783-004A-A53C-059C52B455B5}" type="parTrans" cxnId="{185F8E49-439E-F54E-A9E6-A8EF9F144495}">
      <dgm:prSet/>
      <dgm:spPr/>
      <dgm:t>
        <a:bodyPr/>
        <a:lstStyle/>
        <a:p>
          <a:endParaRPr lang="en-US"/>
        </a:p>
      </dgm:t>
    </dgm:pt>
    <dgm:pt modelId="{1FB6C102-75FA-C348-B734-91F2F32CEDC7}" type="sibTrans" cxnId="{185F8E49-439E-F54E-A9E6-A8EF9F144495}">
      <dgm:prSet/>
      <dgm:spPr/>
      <dgm:t>
        <a:bodyPr/>
        <a:lstStyle/>
        <a:p>
          <a:endParaRPr lang="en-US"/>
        </a:p>
      </dgm:t>
    </dgm:pt>
    <dgm:pt modelId="{01CEE75B-5CA1-5A4B-B049-6F7E2BFB79F9}">
      <dgm:prSet phldrT="[Text]"/>
      <dgm:spPr/>
      <dgm:t>
        <a:bodyPr/>
        <a:lstStyle/>
        <a:p>
          <a:r>
            <a:rPr lang="en-US" dirty="0"/>
            <a:t>Scalable, Robust, Accurate</a:t>
          </a:r>
        </a:p>
      </dgm:t>
    </dgm:pt>
    <dgm:pt modelId="{4047BD74-57AE-E84A-BA52-E824F406EACB}" type="parTrans" cxnId="{1943188A-4380-7647-AA8E-D32C2B3D61A9}">
      <dgm:prSet/>
      <dgm:spPr/>
      <dgm:t>
        <a:bodyPr/>
        <a:lstStyle/>
        <a:p>
          <a:endParaRPr lang="en-US"/>
        </a:p>
      </dgm:t>
    </dgm:pt>
    <dgm:pt modelId="{34171EFB-7EB6-6548-B7AB-0200407A1506}" type="sibTrans" cxnId="{1943188A-4380-7647-AA8E-D32C2B3D61A9}">
      <dgm:prSet/>
      <dgm:spPr/>
      <dgm:t>
        <a:bodyPr/>
        <a:lstStyle/>
        <a:p>
          <a:endParaRPr lang="en-US"/>
        </a:p>
      </dgm:t>
    </dgm:pt>
    <dgm:pt modelId="{7D4EF2D2-E972-4B45-9657-F74BF0897D61}" type="pres">
      <dgm:prSet presAssocID="{69AC6748-5453-D944-9DC7-74657EFEB504}" presName="Name0" presStyleCnt="0">
        <dgm:presLayoutVars>
          <dgm:dir/>
          <dgm:animLvl val="lvl"/>
          <dgm:resizeHandles val="exact"/>
        </dgm:presLayoutVars>
      </dgm:prSet>
      <dgm:spPr/>
    </dgm:pt>
    <dgm:pt modelId="{54599E1E-956E-B84A-A1AE-E104EC9086FB}" type="pres">
      <dgm:prSet presAssocID="{52388087-238F-8742-BE5D-B9CFEC7F4B15}" presName="linNode" presStyleCnt="0"/>
      <dgm:spPr/>
    </dgm:pt>
    <dgm:pt modelId="{EFC737BC-6184-7F43-A1EB-F2F8D0E1BD40}" type="pres">
      <dgm:prSet presAssocID="{52388087-238F-8742-BE5D-B9CFEC7F4B1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AE1A245-895A-844B-90B6-4839C721CD37}" type="pres">
      <dgm:prSet presAssocID="{52388087-238F-8742-BE5D-B9CFEC7F4B15}" presName="descendantText" presStyleLbl="alignAccFollowNode1" presStyleIdx="0" presStyleCnt="3">
        <dgm:presLayoutVars>
          <dgm:bulletEnabled val="1"/>
        </dgm:presLayoutVars>
      </dgm:prSet>
      <dgm:spPr/>
    </dgm:pt>
    <dgm:pt modelId="{D3766AEC-D93E-4946-A802-857D5498C9CC}" type="pres">
      <dgm:prSet presAssocID="{E7EB6A04-4C5E-AE4A-8782-A10068E17EB2}" presName="sp" presStyleCnt="0"/>
      <dgm:spPr/>
    </dgm:pt>
    <dgm:pt modelId="{732B7D8A-AD47-4E44-8FF4-2340428CBC5D}" type="pres">
      <dgm:prSet presAssocID="{FD4535B9-B0BC-5042-8C0C-AB53BD90887B}" presName="linNode" presStyleCnt="0"/>
      <dgm:spPr/>
    </dgm:pt>
    <dgm:pt modelId="{02A13F3F-AEDE-C143-A04F-8F156273664D}" type="pres">
      <dgm:prSet presAssocID="{FD4535B9-B0BC-5042-8C0C-AB53BD90887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5614B02-1295-6540-B8A2-2B33D65DFF8A}" type="pres">
      <dgm:prSet presAssocID="{FD4535B9-B0BC-5042-8C0C-AB53BD90887B}" presName="descendantText" presStyleLbl="alignAccFollowNode1" presStyleIdx="1" presStyleCnt="3">
        <dgm:presLayoutVars>
          <dgm:bulletEnabled val="1"/>
        </dgm:presLayoutVars>
      </dgm:prSet>
      <dgm:spPr/>
    </dgm:pt>
    <dgm:pt modelId="{5F857DB0-805E-E14E-A3A9-CFE10237E374}" type="pres">
      <dgm:prSet presAssocID="{62DCC309-CE6A-1549-86DF-4C6B7D8F98E2}" presName="sp" presStyleCnt="0"/>
      <dgm:spPr/>
    </dgm:pt>
    <dgm:pt modelId="{EB83C074-36EA-F142-AE9F-ADD5DDBC41B7}" type="pres">
      <dgm:prSet presAssocID="{0D6B48C9-5F34-4B42-B36D-7E50DC2A7CD7}" presName="linNode" presStyleCnt="0"/>
      <dgm:spPr/>
    </dgm:pt>
    <dgm:pt modelId="{6A6EB086-D7CB-BA44-AA3B-1698FDF3028E}" type="pres">
      <dgm:prSet presAssocID="{0D6B48C9-5F34-4B42-B36D-7E50DC2A7CD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69937CF-7EAF-8042-823C-ACAFAD7A3097}" type="pres">
      <dgm:prSet presAssocID="{0D6B48C9-5F34-4B42-B36D-7E50DC2A7CD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970052B-60C9-8D4D-B3E6-50B080005057}" srcId="{69AC6748-5453-D944-9DC7-74657EFEB504}" destId="{FD4535B9-B0BC-5042-8C0C-AB53BD90887B}" srcOrd="1" destOrd="0" parTransId="{9EF6F4EC-5669-9044-82FF-351EEA5C5B3C}" sibTransId="{62DCC309-CE6A-1549-86DF-4C6B7D8F98E2}"/>
    <dgm:cxn modelId="{D1961C2D-583F-6144-87E8-A38B5DAEDCEA}" type="presOf" srcId="{E2DE38CD-C85D-D345-BFF2-2A7A90F925C5}" destId="{1AE1A245-895A-844B-90B6-4839C721CD37}" srcOrd="0" destOrd="0" presId="urn:microsoft.com/office/officeart/2005/8/layout/vList5"/>
    <dgm:cxn modelId="{C5F72830-0CA6-6B4E-8803-7172185C1D38}" type="presOf" srcId="{32BFB8E1-986B-2343-9C21-8F3FBAD0C05C}" destId="{B69937CF-7EAF-8042-823C-ACAFAD7A3097}" srcOrd="0" destOrd="0" presId="urn:microsoft.com/office/officeart/2005/8/layout/vList5"/>
    <dgm:cxn modelId="{3EE6A234-AC27-0945-ACB1-D9C05A32CB97}" type="presOf" srcId="{69AC6748-5453-D944-9DC7-74657EFEB504}" destId="{7D4EF2D2-E972-4B45-9657-F74BF0897D61}" srcOrd="0" destOrd="0" presId="urn:microsoft.com/office/officeart/2005/8/layout/vList5"/>
    <dgm:cxn modelId="{5A551D3B-82A0-0442-9592-CC76CF8B754B}" srcId="{69AC6748-5453-D944-9DC7-74657EFEB504}" destId="{52388087-238F-8742-BE5D-B9CFEC7F4B15}" srcOrd="0" destOrd="0" parTransId="{AB5DC288-D62B-0A43-B123-D709C53EF4F5}" sibTransId="{E7EB6A04-4C5E-AE4A-8782-A10068E17EB2}"/>
    <dgm:cxn modelId="{2757233F-BE04-4D48-8D28-C9D3E7A88C1C}" srcId="{69AC6748-5453-D944-9DC7-74657EFEB504}" destId="{0D6B48C9-5F34-4B42-B36D-7E50DC2A7CD7}" srcOrd="2" destOrd="0" parTransId="{96948B21-3B48-4B43-BBF3-86FE3CACC071}" sibTransId="{04DE89C3-37AB-D043-9E50-A51E7DD95973}"/>
    <dgm:cxn modelId="{92288840-EF1D-584C-A5B3-5D4B32A162ED}" srcId="{52388087-238F-8742-BE5D-B9CFEC7F4B15}" destId="{E2DE38CD-C85D-D345-BFF2-2A7A90F925C5}" srcOrd="0" destOrd="0" parTransId="{7A64A916-9719-E241-A0BA-702A51B53A21}" sibTransId="{601C8F1E-942A-AF45-B441-F3F3B9EEBECC}"/>
    <dgm:cxn modelId="{185F8E49-439E-F54E-A9E6-A8EF9F144495}" srcId="{0D6B48C9-5F34-4B42-B36D-7E50DC2A7CD7}" destId="{32BFB8E1-986B-2343-9C21-8F3FBAD0C05C}" srcOrd="0" destOrd="0" parTransId="{A70BB928-4783-004A-A53C-059C52B455B5}" sibTransId="{1FB6C102-75FA-C348-B734-91F2F32CEDC7}"/>
    <dgm:cxn modelId="{FEBAE45D-F887-164C-A1F9-E6F3652732A3}" type="presOf" srcId="{01CEE75B-5CA1-5A4B-B049-6F7E2BFB79F9}" destId="{B69937CF-7EAF-8042-823C-ACAFAD7A3097}" srcOrd="0" destOrd="1" presId="urn:microsoft.com/office/officeart/2005/8/layout/vList5"/>
    <dgm:cxn modelId="{1943188A-4380-7647-AA8E-D32C2B3D61A9}" srcId="{0D6B48C9-5F34-4B42-B36D-7E50DC2A7CD7}" destId="{01CEE75B-5CA1-5A4B-B049-6F7E2BFB79F9}" srcOrd="1" destOrd="0" parTransId="{4047BD74-57AE-E84A-BA52-E824F406EACB}" sibTransId="{34171EFB-7EB6-6548-B7AB-0200407A1506}"/>
    <dgm:cxn modelId="{FAC78F8B-3D6D-E047-890A-FC0C226514C9}" type="presOf" srcId="{FD4535B9-B0BC-5042-8C0C-AB53BD90887B}" destId="{02A13F3F-AEDE-C143-A04F-8F156273664D}" srcOrd="0" destOrd="0" presId="urn:microsoft.com/office/officeart/2005/8/layout/vList5"/>
    <dgm:cxn modelId="{A5C96A99-3E0E-364E-8D65-419B082815F9}" srcId="{52388087-238F-8742-BE5D-B9CFEC7F4B15}" destId="{2CB3A4DC-5FDC-CA4C-921D-498D7171A69F}" srcOrd="1" destOrd="0" parTransId="{2089DB18-C5C7-704D-87F8-47B336AC719F}" sibTransId="{8CCC84D4-E4EC-C64C-8EC3-3A1699B8ABF3}"/>
    <dgm:cxn modelId="{AB3C969B-74A6-AB42-9FAB-2803014046F3}" type="presOf" srcId="{0D6B48C9-5F34-4B42-B36D-7E50DC2A7CD7}" destId="{6A6EB086-D7CB-BA44-AA3B-1698FDF3028E}" srcOrd="0" destOrd="0" presId="urn:microsoft.com/office/officeart/2005/8/layout/vList5"/>
    <dgm:cxn modelId="{421038BE-42FE-7042-8F28-374314BE20E4}" type="presOf" srcId="{3F4435EC-75BE-A444-8E57-2D07D442F26A}" destId="{E5614B02-1295-6540-B8A2-2B33D65DFF8A}" srcOrd="0" destOrd="1" presId="urn:microsoft.com/office/officeart/2005/8/layout/vList5"/>
    <dgm:cxn modelId="{0269E3C4-BA37-7A4B-AF24-726212CB094B}" type="presOf" srcId="{52388087-238F-8742-BE5D-B9CFEC7F4B15}" destId="{EFC737BC-6184-7F43-A1EB-F2F8D0E1BD40}" srcOrd="0" destOrd="0" presId="urn:microsoft.com/office/officeart/2005/8/layout/vList5"/>
    <dgm:cxn modelId="{69DFB8D4-8954-0045-8E40-E294E9D741D9}" type="presOf" srcId="{2CB3A4DC-5FDC-CA4C-921D-498D7171A69F}" destId="{1AE1A245-895A-844B-90B6-4839C721CD37}" srcOrd="0" destOrd="1" presId="urn:microsoft.com/office/officeart/2005/8/layout/vList5"/>
    <dgm:cxn modelId="{CE661AD5-8441-D144-AE64-28F1934954A8}" srcId="{FD4535B9-B0BC-5042-8C0C-AB53BD90887B}" destId="{3F4435EC-75BE-A444-8E57-2D07D442F26A}" srcOrd="1" destOrd="0" parTransId="{9E5B125B-03FB-DF41-B01F-0C9C71D49222}" sibTransId="{42FD0104-C4DF-7249-B636-CC2BF847A570}"/>
    <dgm:cxn modelId="{031D75FB-56CC-DD4C-9B68-3D51ED19B762}" srcId="{FD4535B9-B0BC-5042-8C0C-AB53BD90887B}" destId="{7C1A96BD-6188-124F-99E0-DDD012E3BD77}" srcOrd="0" destOrd="0" parTransId="{AC679C48-E240-D84A-AD51-C2B5B2F8E631}" sibTransId="{2A3D6A31-5D24-E445-82C6-2D03AD4ADD6C}"/>
    <dgm:cxn modelId="{8D7854FF-BB31-414D-9242-F2BAA38282A4}" type="presOf" srcId="{7C1A96BD-6188-124F-99E0-DDD012E3BD77}" destId="{E5614B02-1295-6540-B8A2-2B33D65DFF8A}" srcOrd="0" destOrd="0" presId="urn:microsoft.com/office/officeart/2005/8/layout/vList5"/>
    <dgm:cxn modelId="{A13A947F-BAA6-3D4E-9279-B40B0CA6FA47}" type="presParOf" srcId="{7D4EF2D2-E972-4B45-9657-F74BF0897D61}" destId="{54599E1E-956E-B84A-A1AE-E104EC9086FB}" srcOrd="0" destOrd="0" presId="urn:microsoft.com/office/officeart/2005/8/layout/vList5"/>
    <dgm:cxn modelId="{C8F794A1-1362-9A4B-8531-201E68BD8869}" type="presParOf" srcId="{54599E1E-956E-B84A-A1AE-E104EC9086FB}" destId="{EFC737BC-6184-7F43-A1EB-F2F8D0E1BD40}" srcOrd="0" destOrd="0" presId="urn:microsoft.com/office/officeart/2005/8/layout/vList5"/>
    <dgm:cxn modelId="{A4071EC3-E44D-8D4C-806A-CF4D4328823E}" type="presParOf" srcId="{54599E1E-956E-B84A-A1AE-E104EC9086FB}" destId="{1AE1A245-895A-844B-90B6-4839C721CD37}" srcOrd="1" destOrd="0" presId="urn:microsoft.com/office/officeart/2005/8/layout/vList5"/>
    <dgm:cxn modelId="{3DA7EECA-F3A1-084E-BB82-ACEB05BD6AC8}" type="presParOf" srcId="{7D4EF2D2-E972-4B45-9657-F74BF0897D61}" destId="{D3766AEC-D93E-4946-A802-857D5498C9CC}" srcOrd="1" destOrd="0" presId="urn:microsoft.com/office/officeart/2005/8/layout/vList5"/>
    <dgm:cxn modelId="{E3B1F5BB-D099-604B-9842-748054E00349}" type="presParOf" srcId="{7D4EF2D2-E972-4B45-9657-F74BF0897D61}" destId="{732B7D8A-AD47-4E44-8FF4-2340428CBC5D}" srcOrd="2" destOrd="0" presId="urn:microsoft.com/office/officeart/2005/8/layout/vList5"/>
    <dgm:cxn modelId="{8BEB8802-25ED-CB4A-93ED-BB72F0288E73}" type="presParOf" srcId="{732B7D8A-AD47-4E44-8FF4-2340428CBC5D}" destId="{02A13F3F-AEDE-C143-A04F-8F156273664D}" srcOrd="0" destOrd="0" presId="urn:microsoft.com/office/officeart/2005/8/layout/vList5"/>
    <dgm:cxn modelId="{4BB97732-401E-4944-A003-835150DD045E}" type="presParOf" srcId="{732B7D8A-AD47-4E44-8FF4-2340428CBC5D}" destId="{E5614B02-1295-6540-B8A2-2B33D65DFF8A}" srcOrd="1" destOrd="0" presId="urn:microsoft.com/office/officeart/2005/8/layout/vList5"/>
    <dgm:cxn modelId="{C8F89F11-3DFF-364D-91C8-699BA770FCB9}" type="presParOf" srcId="{7D4EF2D2-E972-4B45-9657-F74BF0897D61}" destId="{5F857DB0-805E-E14E-A3A9-CFE10237E374}" srcOrd="3" destOrd="0" presId="urn:microsoft.com/office/officeart/2005/8/layout/vList5"/>
    <dgm:cxn modelId="{0C40FA01-D4ED-8447-8F4E-B83C3C0858A7}" type="presParOf" srcId="{7D4EF2D2-E972-4B45-9657-F74BF0897D61}" destId="{EB83C074-36EA-F142-AE9F-ADD5DDBC41B7}" srcOrd="4" destOrd="0" presId="urn:microsoft.com/office/officeart/2005/8/layout/vList5"/>
    <dgm:cxn modelId="{7DD7BD8C-A09D-F449-90BE-D45F009633B3}" type="presParOf" srcId="{EB83C074-36EA-F142-AE9F-ADD5DDBC41B7}" destId="{6A6EB086-D7CB-BA44-AA3B-1698FDF3028E}" srcOrd="0" destOrd="0" presId="urn:microsoft.com/office/officeart/2005/8/layout/vList5"/>
    <dgm:cxn modelId="{8EA6F38D-90A1-1047-B428-258367E3AF55}" type="presParOf" srcId="{EB83C074-36EA-F142-AE9F-ADD5DDBC41B7}" destId="{B69937CF-7EAF-8042-823C-ACAFAD7A30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F86390-6564-3B4C-82E4-FBAD0FEDF3AD}" type="doc">
      <dgm:prSet loTypeId="urn:microsoft.com/office/officeart/2008/layout/VerticalCurvedList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95845F-BB6D-DE49-A66B-6433B1D27AE9}">
      <dgm:prSet phldrT="[Text]" custT="1"/>
      <dgm:spPr/>
      <dgm:t>
        <a:bodyPr/>
        <a:lstStyle/>
        <a:p>
          <a:r>
            <a:rPr lang="en-US" sz="2800" dirty="0"/>
            <a:t>Need more granularity (device &amp; marketing)</a:t>
          </a:r>
        </a:p>
      </dgm:t>
    </dgm:pt>
    <dgm:pt modelId="{C5072392-89A7-4D4F-B9C9-A97FD1A37C91}" type="parTrans" cxnId="{7E53BB44-886B-2C46-B9FF-6C4A0E977418}">
      <dgm:prSet/>
      <dgm:spPr/>
      <dgm:t>
        <a:bodyPr/>
        <a:lstStyle/>
        <a:p>
          <a:endParaRPr lang="en-US"/>
        </a:p>
      </dgm:t>
    </dgm:pt>
    <dgm:pt modelId="{593D97A4-9417-CC4F-B321-1C663189C9BC}" type="sibTrans" cxnId="{7E53BB44-886B-2C46-B9FF-6C4A0E977418}">
      <dgm:prSet/>
      <dgm:spPr/>
      <dgm:t>
        <a:bodyPr/>
        <a:lstStyle/>
        <a:p>
          <a:endParaRPr lang="en-US"/>
        </a:p>
      </dgm:t>
    </dgm:pt>
    <dgm:pt modelId="{8D7B2D07-6B34-344D-9EA1-822D9A1C88E7}">
      <dgm:prSet phldrT="[Text]" custT="1"/>
      <dgm:spPr/>
      <dgm:t>
        <a:bodyPr/>
        <a:lstStyle/>
        <a:p>
          <a:r>
            <a:rPr lang="en-US" sz="2800" dirty="0"/>
            <a:t>Vulnerable to isolated shocks (Firefly) </a:t>
          </a:r>
        </a:p>
      </dgm:t>
    </dgm:pt>
    <dgm:pt modelId="{A34D46DA-D817-8A42-ACA1-80B8C2E6C577}" type="parTrans" cxnId="{38FA0C8B-35C4-7A4E-B1B3-C3CFE9906B50}">
      <dgm:prSet/>
      <dgm:spPr/>
      <dgm:t>
        <a:bodyPr/>
        <a:lstStyle/>
        <a:p>
          <a:endParaRPr lang="en-US"/>
        </a:p>
      </dgm:t>
    </dgm:pt>
    <dgm:pt modelId="{0A0EB2AE-4A3E-7749-99CC-DB618F268544}" type="sibTrans" cxnId="{38FA0C8B-35C4-7A4E-B1B3-C3CFE9906B50}">
      <dgm:prSet/>
      <dgm:spPr/>
      <dgm:t>
        <a:bodyPr/>
        <a:lstStyle/>
        <a:p>
          <a:endParaRPr lang="en-US"/>
        </a:p>
      </dgm:t>
    </dgm:pt>
    <dgm:pt modelId="{6A4507E3-7288-2044-BF42-1B48C78F7588}">
      <dgm:prSet phldrT="[Text]" custT="1"/>
      <dgm:spPr/>
      <dgm:t>
        <a:bodyPr/>
        <a:lstStyle/>
        <a:p>
          <a:r>
            <a:rPr lang="en-US" sz="2800" dirty="0"/>
            <a:t>Technology stack is not entirely seamless</a:t>
          </a:r>
        </a:p>
      </dgm:t>
    </dgm:pt>
    <dgm:pt modelId="{167EC0DA-ACC7-9241-AA68-8815B93D991E}" type="parTrans" cxnId="{AD83BA39-4F0C-5F43-8CBA-436003CAA940}">
      <dgm:prSet/>
      <dgm:spPr/>
      <dgm:t>
        <a:bodyPr/>
        <a:lstStyle/>
        <a:p>
          <a:endParaRPr lang="en-US"/>
        </a:p>
      </dgm:t>
    </dgm:pt>
    <dgm:pt modelId="{73336E25-B108-6F4F-B93D-18106D8C2531}" type="sibTrans" cxnId="{AD83BA39-4F0C-5F43-8CBA-436003CAA940}">
      <dgm:prSet/>
      <dgm:spPr/>
      <dgm:t>
        <a:bodyPr/>
        <a:lstStyle/>
        <a:p>
          <a:endParaRPr lang="en-US"/>
        </a:p>
      </dgm:t>
    </dgm:pt>
    <dgm:pt modelId="{5C9F8331-B7D5-F645-BC41-9044288F66D1}" type="pres">
      <dgm:prSet presAssocID="{89F86390-6564-3B4C-82E4-FBAD0FEDF3AD}" presName="Name0" presStyleCnt="0">
        <dgm:presLayoutVars>
          <dgm:chMax val="7"/>
          <dgm:chPref val="7"/>
          <dgm:dir/>
        </dgm:presLayoutVars>
      </dgm:prSet>
      <dgm:spPr/>
    </dgm:pt>
    <dgm:pt modelId="{994C1D49-A4D2-7742-BD82-52CB8B7A7EF8}" type="pres">
      <dgm:prSet presAssocID="{89F86390-6564-3B4C-82E4-FBAD0FEDF3AD}" presName="Name1" presStyleCnt="0"/>
      <dgm:spPr/>
    </dgm:pt>
    <dgm:pt modelId="{D11305B0-64A2-3C45-BD58-093F34C77596}" type="pres">
      <dgm:prSet presAssocID="{89F86390-6564-3B4C-82E4-FBAD0FEDF3AD}" presName="cycle" presStyleCnt="0"/>
      <dgm:spPr/>
    </dgm:pt>
    <dgm:pt modelId="{DBB785AB-D50B-2347-820A-E36A9BF253A6}" type="pres">
      <dgm:prSet presAssocID="{89F86390-6564-3B4C-82E4-FBAD0FEDF3AD}" presName="srcNode" presStyleLbl="node1" presStyleIdx="0" presStyleCnt="3"/>
      <dgm:spPr/>
    </dgm:pt>
    <dgm:pt modelId="{EC616196-4127-DE48-864D-4C46AA592B5A}" type="pres">
      <dgm:prSet presAssocID="{89F86390-6564-3B4C-82E4-FBAD0FEDF3AD}" presName="conn" presStyleLbl="parChTrans1D2" presStyleIdx="0" presStyleCnt="1"/>
      <dgm:spPr/>
    </dgm:pt>
    <dgm:pt modelId="{D7174848-F6D9-D641-B06F-177188B98542}" type="pres">
      <dgm:prSet presAssocID="{89F86390-6564-3B4C-82E4-FBAD0FEDF3AD}" presName="extraNode" presStyleLbl="node1" presStyleIdx="0" presStyleCnt="3"/>
      <dgm:spPr/>
    </dgm:pt>
    <dgm:pt modelId="{3C4CC8D3-6D7F-084A-AD84-4FFE3AA31B76}" type="pres">
      <dgm:prSet presAssocID="{89F86390-6564-3B4C-82E4-FBAD0FEDF3AD}" presName="dstNode" presStyleLbl="node1" presStyleIdx="0" presStyleCnt="3"/>
      <dgm:spPr/>
    </dgm:pt>
    <dgm:pt modelId="{178EBA60-21F3-A24A-B74D-61FB89C781EE}" type="pres">
      <dgm:prSet presAssocID="{EC95845F-BB6D-DE49-A66B-6433B1D27AE9}" presName="text_1" presStyleLbl="node1" presStyleIdx="0" presStyleCnt="3">
        <dgm:presLayoutVars>
          <dgm:bulletEnabled val="1"/>
        </dgm:presLayoutVars>
      </dgm:prSet>
      <dgm:spPr/>
    </dgm:pt>
    <dgm:pt modelId="{8162C7B9-E01F-4E4E-B08A-518203B21575}" type="pres">
      <dgm:prSet presAssocID="{EC95845F-BB6D-DE49-A66B-6433B1D27AE9}" presName="accent_1" presStyleCnt="0"/>
      <dgm:spPr/>
    </dgm:pt>
    <dgm:pt modelId="{487609B8-FEAF-8946-A889-3001D136A999}" type="pres">
      <dgm:prSet presAssocID="{EC95845F-BB6D-DE49-A66B-6433B1D27AE9}" presName="accentRepeatNode" presStyleLbl="solidFgAcc1" presStyleIdx="0" presStyleCnt="3"/>
      <dgm:spPr/>
    </dgm:pt>
    <dgm:pt modelId="{5A7A8672-3B97-8C4F-9FE1-01B3D24E09C1}" type="pres">
      <dgm:prSet presAssocID="{8D7B2D07-6B34-344D-9EA1-822D9A1C88E7}" presName="text_2" presStyleLbl="node1" presStyleIdx="1" presStyleCnt="3">
        <dgm:presLayoutVars>
          <dgm:bulletEnabled val="1"/>
        </dgm:presLayoutVars>
      </dgm:prSet>
      <dgm:spPr/>
    </dgm:pt>
    <dgm:pt modelId="{9CFB3A15-3BC1-634A-BEE4-A5EFFDABA160}" type="pres">
      <dgm:prSet presAssocID="{8D7B2D07-6B34-344D-9EA1-822D9A1C88E7}" presName="accent_2" presStyleCnt="0"/>
      <dgm:spPr/>
    </dgm:pt>
    <dgm:pt modelId="{DCA153CD-02C3-3A4A-B5F9-129D6B03F28E}" type="pres">
      <dgm:prSet presAssocID="{8D7B2D07-6B34-344D-9EA1-822D9A1C88E7}" presName="accentRepeatNode" presStyleLbl="solidFgAcc1" presStyleIdx="1" presStyleCnt="3"/>
      <dgm:spPr/>
    </dgm:pt>
    <dgm:pt modelId="{657EC3D8-B83A-E749-8AF6-5E24D94D702A}" type="pres">
      <dgm:prSet presAssocID="{6A4507E3-7288-2044-BF42-1B48C78F7588}" presName="text_3" presStyleLbl="node1" presStyleIdx="2" presStyleCnt="3">
        <dgm:presLayoutVars>
          <dgm:bulletEnabled val="1"/>
        </dgm:presLayoutVars>
      </dgm:prSet>
      <dgm:spPr/>
    </dgm:pt>
    <dgm:pt modelId="{BE6AE844-0393-5643-9BD8-7E29472828AC}" type="pres">
      <dgm:prSet presAssocID="{6A4507E3-7288-2044-BF42-1B48C78F7588}" presName="accent_3" presStyleCnt="0"/>
      <dgm:spPr/>
    </dgm:pt>
    <dgm:pt modelId="{1D191E0F-BE68-A947-AC79-0B30376EB579}" type="pres">
      <dgm:prSet presAssocID="{6A4507E3-7288-2044-BF42-1B48C78F7588}" presName="accentRepeatNode" presStyleLbl="solidFgAcc1" presStyleIdx="2" presStyleCnt="3"/>
      <dgm:spPr/>
    </dgm:pt>
  </dgm:ptLst>
  <dgm:cxnLst>
    <dgm:cxn modelId="{00DB0D37-A42B-2148-94F3-957CDDDB5D56}" type="presOf" srcId="{593D97A4-9417-CC4F-B321-1C663189C9BC}" destId="{EC616196-4127-DE48-864D-4C46AA592B5A}" srcOrd="0" destOrd="0" presId="urn:microsoft.com/office/officeart/2008/layout/VerticalCurvedList"/>
    <dgm:cxn modelId="{AD83BA39-4F0C-5F43-8CBA-436003CAA940}" srcId="{89F86390-6564-3B4C-82E4-FBAD0FEDF3AD}" destId="{6A4507E3-7288-2044-BF42-1B48C78F7588}" srcOrd="2" destOrd="0" parTransId="{167EC0DA-ACC7-9241-AA68-8815B93D991E}" sibTransId="{73336E25-B108-6F4F-B93D-18106D8C2531}"/>
    <dgm:cxn modelId="{7E53BB44-886B-2C46-B9FF-6C4A0E977418}" srcId="{89F86390-6564-3B4C-82E4-FBAD0FEDF3AD}" destId="{EC95845F-BB6D-DE49-A66B-6433B1D27AE9}" srcOrd="0" destOrd="0" parTransId="{C5072392-89A7-4D4F-B9C9-A97FD1A37C91}" sibTransId="{593D97A4-9417-CC4F-B321-1C663189C9BC}"/>
    <dgm:cxn modelId="{530D9E5E-D508-724F-9140-318FB0AF4C37}" type="presOf" srcId="{EC95845F-BB6D-DE49-A66B-6433B1D27AE9}" destId="{178EBA60-21F3-A24A-B74D-61FB89C781EE}" srcOrd="0" destOrd="0" presId="urn:microsoft.com/office/officeart/2008/layout/VerticalCurvedList"/>
    <dgm:cxn modelId="{AE929865-99B5-D641-8BF2-519B2078AAA0}" type="presOf" srcId="{6A4507E3-7288-2044-BF42-1B48C78F7588}" destId="{657EC3D8-B83A-E749-8AF6-5E24D94D702A}" srcOrd="0" destOrd="0" presId="urn:microsoft.com/office/officeart/2008/layout/VerticalCurvedList"/>
    <dgm:cxn modelId="{38FA0C8B-35C4-7A4E-B1B3-C3CFE9906B50}" srcId="{89F86390-6564-3B4C-82E4-FBAD0FEDF3AD}" destId="{8D7B2D07-6B34-344D-9EA1-822D9A1C88E7}" srcOrd="1" destOrd="0" parTransId="{A34D46DA-D817-8A42-ACA1-80B8C2E6C577}" sibTransId="{0A0EB2AE-4A3E-7749-99CC-DB618F268544}"/>
    <dgm:cxn modelId="{18FEB78F-1AD7-C64A-A379-2AD4ACFBE309}" type="presOf" srcId="{8D7B2D07-6B34-344D-9EA1-822D9A1C88E7}" destId="{5A7A8672-3B97-8C4F-9FE1-01B3D24E09C1}" srcOrd="0" destOrd="0" presId="urn:microsoft.com/office/officeart/2008/layout/VerticalCurvedList"/>
    <dgm:cxn modelId="{8EBE8391-9748-1546-8F58-6B15664CEC23}" type="presOf" srcId="{89F86390-6564-3B4C-82E4-FBAD0FEDF3AD}" destId="{5C9F8331-B7D5-F645-BC41-9044288F66D1}" srcOrd="0" destOrd="0" presId="urn:microsoft.com/office/officeart/2008/layout/VerticalCurvedList"/>
    <dgm:cxn modelId="{6FB73C94-5796-E149-B103-B10959AC6677}" type="presParOf" srcId="{5C9F8331-B7D5-F645-BC41-9044288F66D1}" destId="{994C1D49-A4D2-7742-BD82-52CB8B7A7EF8}" srcOrd="0" destOrd="0" presId="urn:microsoft.com/office/officeart/2008/layout/VerticalCurvedList"/>
    <dgm:cxn modelId="{592E80E2-AC9F-C341-8B25-AC9C944DB0E3}" type="presParOf" srcId="{994C1D49-A4D2-7742-BD82-52CB8B7A7EF8}" destId="{D11305B0-64A2-3C45-BD58-093F34C77596}" srcOrd="0" destOrd="0" presId="urn:microsoft.com/office/officeart/2008/layout/VerticalCurvedList"/>
    <dgm:cxn modelId="{99193056-8F5E-8C43-A39D-DCB7AFA31687}" type="presParOf" srcId="{D11305B0-64A2-3C45-BD58-093F34C77596}" destId="{DBB785AB-D50B-2347-820A-E36A9BF253A6}" srcOrd="0" destOrd="0" presId="urn:microsoft.com/office/officeart/2008/layout/VerticalCurvedList"/>
    <dgm:cxn modelId="{A2FE4871-1B86-8245-81C2-93FD34412207}" type="presParOf" srcId="{D11305B0-64A2-3C45-BD58-093F34C77596}" destId="{EC616196-4127-DE48-864D-4C46AA592B5A}" srcOrd="1" destOrd="0" presId="urn:microsoft.com/office/officeart/2008/layout/VerticalCurvedList"/>
    <dgm:cxn modelId="{CB905D67-745D-2345-AE4F-7B5BD549C9BA}" type="presParOf" srcId="{D11305B0-64A2-3C45-BD58-093F34C77596}" destId="{D7174848-F6D9-D641-B06F-177188B98542}" srcOrd="2" destOrd="0" presId="urn:microsoft.com/office/officeart/2008/layout/VerticalCurvedList"/>
    <dgm:cxn modelId="{262232DF-BCD1-9243-9858-02CE2F00C0F9}" type="presParOf" srcId="{D11305B0-64A2-3C45-BD58-093F34C77596}" destId="{3C4CC8D3-6D7F-084A-AD84-4FFE3AA31B76}" srcOrd="3" destOrd="0" presId="urn:microsoft.com/office/officeart/2008/layout/VerticalCurvedList"/>
    <dgm:cxn modelId="{F2146839-1A42-A04F-8CA6-7F03E906D00E}" type="presParOf" srcId="{994C1D49-A4D2-7742-BD82-52CB8B7A7EF8}" destId="{178EBA60-21F3-A24A-B74D-61FB89C781EE}" srcOrd="1" destOrd="0" presId="urn:microsoft.com/office/officeart/2008/layout/VerticalCurvedList"/>
    <dgm:cxn modelId="{F9C384E6-35B0-D346-ACBE-E31081DA733C}" type="presParOf" srcId="{994C1D49-A4D2-7742-BD82-52CB8B7A7EF8}" destId="{8162C7B9-E01F-4E4E-B08A-518203B21575}" srcOrd="2" destOrd="0" presId="urn:microsoft.com/office/officeart/2008/layout/VerticalCurvedList"/>
    <dgm:cxn modelId="{D4FA7FC0-5D48-0C48-AFDC-D0BE1EB04FCC}" type="presParOf" srcId="{8162C7B9-E01F-4E4E-B08A-518203B21575}" destId="{487609B8-FEAF-8946-A889-3001D136A999}" srcOrd="0" destOrd="0" presId="urn:microsoft.com/office/officeart/2008/layout/VerticalCurvedList"/>
    <dgm:cxn modelId="{0FBDD691-045F-8444-A6A9-7F0C1FF080CB}" type="presParOf" srcId="{994C1D49-A4D2-7742-BD82-52CB8B7A7EF8}" destId="{5A7A8672-3B97-8C4F-9FE1-01B3D24E09C1}" srcOrd="3" destOrd="0" presId="urn:microsoft.com/office/officeart/2008/layout/VerticalCurvedList"/>
    <dgm:cxn modelId="{D2DDDEF2-035E-B34B-95BD-236D8ABEC60A}" type="presParOf" srcId="{994C1D49-A4D2-7742-BD82-52CB8B7A7EF8}" destId="{9CFB3A15-3BC1-634A-BEE4-A5EFFDABA160}" srcOrd="4" destOrd="0" presId="urn:microsoft.com/office/officeart/2008/layout/VerticalCurvedList"/>
    <dgm:cxn modelId="{0D6AFCF1-4E85-644D-A791-1E80646406AC}" type="presParOf" srcId="{9CFB3A15-3BC1-634A-BEE4-A5EFFDABA160}" destId="{DCA153CD-02C3-3A4A-B5F9-129D6B03F28E}" srcOrd="0" destOrd="0" presId="urn:microsoft.com/office/officeart/2008/layout/VerticalCurvedList"/>
    <dgm:cxn modelId="{F0990C54-6B41-3E4F-A5ED-7A4CC2BFAC79}" type="presParOf" srcId="{994C1D49-A4D2-7742-BD82-52CB8B7A7EF8}" destId="{657EC3D8-B83A-E749-8AF6-5E24D94D702A}" srcOrd="5" destOrd="0" presId="urn:microsoft.com/office/officeart/2008/layout/VerticalCurvedList"/>
    <dgm:cxn modelId="{12AA6135-68A6-EE41-B8F4-22475425C1ED}" type="presParOf" srcId="{994C1D49-A4D2-7742-BD82-52CB8B7A7EF8}" destId="{BE6AE844-0393-5643-9BD8-7E29472828AC}" srcOrd="6" destOrd="0" presId="urn:microsoft.com/office/officeart/2008/layout/VerticalCurvedList"/>
    <dgm:cxn modelId="{4D3E77BC-B37D-B249-BB4E-5FAB9E8DD349}" type="presParOf" srcId="{BE6AE844-0393-5643-9BD8-7E29472828AC}" destId="{1D191E0F-BE68-A947-AC79-0B30376EB5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C58B48-4BAA-F34D-BDFB-CA0A3A17CB8E}" type="doc">
      <dgm:prSet loTypeId="urn:microsoft.com/office/officeart/2005/8/layout/list1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1F060A-9A8D-A74B-AA61-B9C6FC077F15}">
      <dgm:prSet phldrT="[Text]"/>
      <dgm:spPr/>
      <dgm:t>
        <a:bodyPr/>
        <a:lstStyle/>
        <a:p>
          <a:r>
            <a:rPr lang="en-US" dirty="0"/>
            <a:t>Explore forecasting at the device type &amp; marketing channel level</a:t>
          </a:r>
        </a:p>
      </dgm:t>
    </dgm:pt>
    <dgm:pt modelId="{1BA88911-E4E7-0E47-BDBD-53A67998B7F1}" type="parTrans" cxnId="{53463A71-A8CD-2648-8493-8A396E23BD3E}">
      <dgm:prSet/>
      <dgm:spPr/>
      <dgm:t>
        <a:bodyPr/>
        <a:lstStyle/>
        <a:p>
          <a:endParaRPr lang="en-US"/>
        </a:p>
      </dgm:t>
    </dgm:pt>
    <dgm:pt modelId="{DBBC27A2-49EE-8E42-B4BB-B2FEDA4E9593}" type="sibTrans" cxnId="{53463A71-A8CD-2648-8493-8A396E23BD3E}">
      <dgm:prSet/>
      <dgm:spPr/>
      <dgm:t>
        <a:bodyPr/>
        <a:lstStyle/>
        <a:p>
          <a:endParaRPr lang="en-US"/>
        </a:p>
      </dgm:t>
    </dgm:pt>
    <dgm:pt modelId="{056EAF7C-EC37-544F-AF96-586F0FF77D26}">
      <dgm:prSet phldrT="[Text]"/>
      <dgm:spPr/>
      <dgm:t>
        <a:bodyPr/>
        <a:lstStyle/>
        <a:p>
          <a:r>
            <a:rPr lang="en-US" dirty="0"/>
            <a:t>Add holidays and isolated shocks to list of regression exogeneous variables</a:t>
          </a:r>
        </a:p>
      </dgm:t>
    </dgm:pt>
    <dgm:pt modelId="{F01143BF-0828-0E44-9365-E7525B14B1D8}" type="parTrans" cxnId="{2645AD20-67F4-794E-83C0-AF1C01583197}">
      <dgm:prSet/>
      <dgm:spPr/>
      <dgm:t>
        <a:bodyPr/>
        <a:lstStyle/>
        <a:p>
          <a:endParaRPr lang="en-US"/>
        </a:p>
      </dgm:t>
    </dgm:pt>
    <dgm:pt modelId="{C8ADA278-FB80-B343-96FC-F59F7ADE23EC}" type="sibTrans" cxnId="{2645AD20-67F4-794E-83C0-AF1C01583197}">
      <dgm:prSet/>
      <dgm:spPr/>
      <dgm:t>
        <a:bodyPr/>
        <a:lstStyle/>
        <a:p>
          <a:endParaRPr lang="en-US"/>
        </a:p>
      </dgm:t>
    </dgm:pt>
    <dgm:pt modelId="{71A3E0F2-03C6-6641-9577-BF3BC33C9BA2}">
      <dgm:prSet/>
      <dgm:spPr/>
      <dgm:t>
        <a:bodyPr/>
        <a:lstStyle/>
        <a:p>
          <a:endParaRPr lang="en-US" dirty="0"/>
        </a:p>
      </dgm:t>
    </dgm:pt>
    <dgm:pt modelId="{C142B304-E86D-B040-97EE-DECCDBFE111E}" type="parTrans" cxnId="{5C0840D3-5CB9-044F-AFBF-DBDD5AAFB334}">
      <dgm:prSet/>
      <dgm:spPr/>
      <dgm:t>
        <a:bodyPr/>
        <a:lstStyle/>
        <a:p>
          <a:endParaRPr lang="en-US"/>
        </a:p>
      </dgm:t>
    </dgm:pt>
    <dgm:pt modelId="{08CA8D4D-D023-4A41-A502-60CBAEA08BAF}" type="sibTrans" cxnId="{5C0840D3-5CB9-044F-AFBF-DBDD5AAFB334}">
      <dgm:prSet/>
      <dgm:spPr/>
      <dgm:t>
        <a:bodyPr/>
        <a:lstStyle/>
        <a:p>
          <a:endParaRPr lang="en-US"/>
        </a:p>
      </dgm:t>
    </dgm:pt>
    <dgm:pt modelId="{C6ED6431-4ED9-8145-B9ED-A90D91CDB312}">
      <dgm:prSet/>
      <dgm:spPr/>
      <dgm:t>
        <a:bodyPr/>
        <a:lstStyle/>
        <a:p>
          <a:r>
            <a:rPr lang="en-US" dirty="0"/>
            <a:t>Improve connection and import/export between TM1 and Databricks</a:t>
          </a:r>
        </a:p>
      </dgm:t>
    </dgm:pt>
    <dgm:pt modelId="{C7D5EEE3-3569-8542-8588-D2E0B0FD10FD}" type="parTrans" cxnId="{FA4DF46B-B281-4147-9BF4-64F9D48D538B}">
      <dgm:prSet/>
      <dgm:spPr/>
      <dgm:t>
        <a:bodyPr/>
        <a:lstStyle/>
        <a:p>
          <a:endParaRPr lang="en-US"/>
        </a:p>
      </dgm:t>
    </dgm:pt>
    <dgm:pt modelId="{26EF78D5-122A-494D-8C45-813A6694A276}" type="sibTrans" cxnId="{FA4DF46B-B281-4147-9BF4-64F9D48D538B}">
      <dgm:prSet/>
      <dgm:spPr/>
      <dgm:t>
        <a:bodyPr/>
        <a:lstStyle/>
        <a:p>
          <a:endParaRPr lang="en-US"/>
        </a:p>
      </dgm:t>
    </dgm:pt>
    <dgm:pt modelId="{03E58577-D430-2547-AEF6-97B7C5986F98}" type="pres">
      <dgm:prSet presAssocID="{C0C58B48-4BAA-F34D-BDFB-CA0A3A17CB8E}" presName="linear" presStyleCnt="0">
        <dgm:presLayoutVars>
          <dgm:dir/>
          <dgm:animLvl val="lvl"/>
          <dgm:resizeHandles val="exact"/>
        </dgm:presLayoutVars>
      </dgm:prSet>
      <dgm:spPr/>
    </dgm:pt>
    <dgm:pt modelId="{2759C220-F3F4-CC4F-A317-D9624556BBF4}" type="pres">
      <dgm:prSet presAssocID="{331F060A-9A8D-A74B-AA61-B9C6FC077F15}" presName="parentLin" presStyleCnt="0"/>
      <dgm:spPr/>
    </dgm:pt>
    <dgm:pt modelId="{8E93BE4F-CBC7-0446-898A-AABB1B39F9A5}" type="pres">
      <dgm:prSet presAssocID="{331F060A-9A8D-A74B-AA61-B9C6FC077F15}" presName="parentLeftMargin" presStyleLbl="node1" presStyleIdx="0" presStyleCnt="3"/>
      <dgm:spPr/>
    </dgm:pt>
    <dgm:pt modelId="{CB9980DD-648B-A44D-A263-179C8405EBF5}" type="pres">
      <dgm:prSet presAssocID="{331F060A-9A8D-A74B-AA61-B9C6FC077F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DC8BF5-0E44-2145-9A0D-B5ECE6C1839E}" type="pres">
      <dgm:prSet presAssocID="{331F060A-9A8D-A74B-AA61-B9C6FC077F15}" presName="negativeSpace" presStyleCnt="0"/>
      <dgm:spPr/>
    </dgm:pt>
    <dgm:pt modelId="{DE776A7E-6529-6F42-ABB4-9E5A3845513B}" type="pres">
      <dgm:prSet presAssocID="{331F060A-9A8D-A74B-AA61-B9C6FC077F15}" presName="childText" presStyleLbl="conFgAcc1" presStyleIdx="0" presStyleCnt="3">
        <dgm:presLayoutVars>
          <dgm:bulletEnabled val="1"/>
        </dgm:presLayoutVars>
      </dgm:prSet>
      <dgm:spPr/>
    </dgm:pt>
    <dgm:pt modelId="{A3621C5C-96C3-3344-B724-944EAB46703A}" type="pres">
      <dgm:prSet presAssocID="{DBBC27A2-49EE-8E42-B4BB-B2FEDA4E9593}" presName="spaceBetweenRectangles" presStyleCnt="0"/>
      <dgm:spPr/>
    </dgm:pt>
    <dgm:pt modelId="{BDC8F1F8-9075-2D4B-A14F-C8D70B4D20F0}" type="pres">
      <dgm:prSet presAssocID="{056EAF7C-EC37-544F-AF96-586F0FF77D26}" presName="parentLin" presStyleCnt="0"/>
      <dgm:spPr/>
    </dgm:pt>
    <dgm:pt modelId="{0EEA2858-E2B0-464F-B269-1B11048DCEFB}" type="pres">
      <dgm:prSet presAssocID="{056EAF7C-EC37-544F-AF96-586F0FF77D26}" presName="parentLeftMargin" presStyleLbl="node1" presStyleIdx="0" presStyleCnt="3"/>
      <dgm:spPr/>
    </dgm:pt>
    <dgm:pt modelId="{D9AC4E3D-7E98-3F46-B328-42A2F70068D7}" type="pres">
      <dgm:prSet presAssocID="{056EAF7C-EC37-544F-AF96-586F0FF77D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A611BC2-2553-5E40-970D-DB4DA0238A25}" type="pres">
      <dgm:prSet presAssocID="{056EAF7C-EC37-544F-AF96-586F0FF77D26}" presName="negativeSpace" presStyleCnt="0"/>
      <dgm:spPr/>
    </dgm:pt>
    <dgm:pt modelId="{AF76D7B3-448B-F74F-8D67-8FC6F0EDD957}" type="pres">
      <dgm:prSet presAssocID="{056EAF7C-EC37-544F-AF96-586F0FF77D26}" presName="childText" presStyleLbl="conFgAcc1" presStyleIdx="1" presStyleCnt="3">
        <dgm:presLayoutVars>
          <dgm:bulletEnabled val="1"/>
        </dgm:presLayoutVars>
      </dgm:prSet>
      <dgm:spPr/>
    </dgm:pt>
    <dgm:pt modelId="{6BB30D61-EC69-7C41-9691-AA6BC8C81B83}" type="pres">
      <dgm:prSet presAssocID="{C8ADA278-FB80-B343-96FC-F59F7ADE23EC}" presName="spaceBetweenRectangles" presStyleCnt="0"/>
      <dgm:spPr/>
    </dgm:pt>
    <dgm:pt modelId="{3EF15E10-EC46-1B4E-89D5-D7D5DE0AFEB0}" type="pres">
      <dgm:prSet presAssocID="{C6ED6431-4ED9-8145-B9ED-A90D91CDB312}" presName="parentLin" presStyleCnt="0"/>
      <dgm:spPr/>
    </dgm:pt>
    <dgm:pt modelId="{5BE405B9-0119-BD47-982A-5FDF464AF07E}" type="pres">
      <dgm:prSet presAssocID="{C6ED6431-4ED9-8145-B9ED-A90D91CDB312}" presName="parentLeftMargin" presStyleLbl="node1" presStyleIdx="1" presStyleCnt="3"/>
      <dgm:spPr/>
    </dgm:pt>
    <dgm:pt modelId="{136B0A78-6FBC-9048-A883-EB2D54764D52}" type="pres">
      <dgm:prSet presAssocID="{C6ED6431-4ED9-8145-B9ED-A90D91CDB31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70B609-ECA0-4B4C-A8D7-3F9DD46535CA}" type="pres">
      <dgm:prSet presAssocID="{C6ED6431-4ED9-8145-B9ED-A90D91CDB312}" presName="negativeSpace" presStyleCnt="0"/>
      <dgm:spPr/>
    </dgm:pt>
    <dgm:pt modelId="{7C6D266B-21F3-DA42-A8B7-57DD0B7CBBA7}" type="pres">
      <dgm:prSet presAssocID="{C6ED6431-4ED9-8145-B9ED-A90D91CDB31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773AB0D-7BD1-CF40-8E2D-446F4EBFD11D}" type="presOf" srcId="{056EAF7C-EC37-544F-AF96-586F0FF77D26}" destId="{D9AC4E3D-7E98-3F46-B328-42A2F70068D7}" srcOrd="1" destOrd="0" presId="urn:microsoft.com/office/officeart/2005/8/layout/list1"/>
    <dgm:cxn modelId="{2645AD20-67F4-794E-83C0-AF1C01583197}" srcId="{C0C58B48-4BAA-F34D-BDFB-CA0A3A17CB8E}" destId="{056EAF7C-EC37-544F-AF96-586F0FF77D26}" srcOrd="1" destOrd="0" parTransId="{F01143BF-0828-0E44-9365-E7525B14B1D8}" sibTransId="{C8ADA278-FB80-B343-96FC-F59F7ADE23EC}"/>
    <dgm:cxn modelId="{34BB2D42-71DF-1E43-B3AD-D9467BF1CE45}" type="presOf" srcId="{C6ED6431-4ED9-8145-B9ED-A90D91CDB312}" destId="{5BE405B9-0119-BD47-982A-5FDF464AF07E}" srcOrd="0" destOrd="0" presId="urn:microsoft.com/office/officeart/2005/8/layout/list1"/>
    <dgm:cxn modelId="{FA4DF46B-B281-4147-9BF4-64F9D48D538B}" srcId="{C0C58B48-4BAA-F34D-BDFB-CA0A3A17CB8E}" destId="{C6ED6431-4ED9-8145-B9ED-A90D91CDB312}" srcOrd="2" destOrd="0" parTransId="{C7D5EEE3-3569-8542-8588-D2E0B0FD10FD}" sibTransId="{26EF78D5-122A-494D-8C45-813A6694A276}"/>
    <dgm:cxn modelId="{53463A71-A8CD-2648-8493-8A396E23BD3E}" srcId="{C0C58B48-4BAA-F34D-BDFB-CA0A3A17CB8E}" destId="{331F060A-9A8D-A74B-AA61-B9C6FC077F15}" srcOrd="0" destOrd="0" parTransId="{1BA88911-E4E7-0E47-BDBD-53A67998B7F1}" sibTransId="{DBBC27A2-49EE-8E42-B4BB-B2FEDA4E9593}"/>
    <dgm:cxn modelId="{83E1D597-B27F-6740-95A8-479ECFE80589}" type="presOf" srcId="{056EAF7C-EC37-544F-AF96-586F0FF77D26}" destId="{0EEA2858-E2B0-464F-B269-1B11048DCEFB}" srcOrd="0" destOrd="0" presId="urn:microsoft.com/office/officeart/2005/8/layout/list1"/>
    <dgm:cxn modelId="{2E25379E-14CF-954E-A1A3-492B24EBE875}" type="presOf" srcId="{331F060A-9A8D-A74B-AA61-B9C6FC077F15}" destId="{8E93BE4F-CBC7-0446-898A-AABB1B39F9A5}" srcOrd="0" destOrd="0" presId="urn:microsoft.com/office/officeart/2005/8/layout/list1"/>
    <dgm:cxn modelId="{E35208A3-D237-D34D-BD2A-32EECB283A8B}" type="presOf" srcId="{C6ED6431-4ED9-8145-B9ED-A90D91CDB312}" destId="{136B0A78-6FBC-9048-A883-EB2D54764D52}" srcOrd="1" destOrd="0" presId="urn:microsoft.com/office/officeart/2005/8/layout/list1"/>
    <dgm:cxn modelId="{1A0853AE-5B4E-B04E-9BB3-1492C13B6EFE}" type="presOf" srcId="{C0C58B48-4BAA-F34D-BDFB-CA0A3A17CB8E}" destId="{03E58577-D430-2547-AEF6-97B7C5986F98}" srcOrd="0" destOrd="0" presId="urn:microsoft.com/office/officeart/2005/8/layout/list1"/>
    <dgm:cxn modelId="{CE5023B7-743E-C445-A0AE-2DD6C82CC2A1}" type="presOf" srcId="{331F060A-9A8D-A74B-AA61-B9C6FC077F15}" destId="{CB9980DD-648B-A44D-A263-179C8405EBF5}" srcOrd="1" destOrd="0" presId="urn:microsoft.com/office/officeart/2005/8/layout/list1"/>
    <dgm:cxn modelId="{5C0840D3-5CB9-044F-AFBF-DBDD5AAFB334}" srcId="{056EAF7C-EC37-544F-AF96-586F0FF77D26}" destId="{71A3E0F2-03C6-6641-9577-BF3BC33C9BA2}" srcOrd="0" destOrd="0" parTransId="{C142B304-E86D-B040-97EE-DECCDBFE111E}" sibTransId="{08CA8D4D-D023-4A41-A502-60CBAEA08BAF}"/>
    <dgm:cxn modelId="{5AFE2CE1-33C0-6D4A-ADB6-D8D553D6C23B}" type="presOf" srcId="{71A3E0F2-03C6-6641-9577-BF3BC33C9BA2}" destId="{AF76D7B3-448B-F74F-8D67-8FC6F0EDD957}" srcOrd="0" destOrd="0" presId="urn:microsoft.com/office/officeart/2005/8/layout/list1"/>
    <dgm:cxn modelId="{0545CD87-567E-C04F-9745-02436738F151}" type="presParOf" srcId="{03E58577-D430-2547-AEF6-97B7C5986F98}" destId="{2759C220-F3F4-CC4F-A317-D9624556BBF4}" srcOrd="0" destOrd="0" presId="urn:microsoft.com/office/officeart/2005/8/layout/list1"/>
    <dgm:cxn modelId="{32324E49-4A9B-C147-A9DD-51D00EE5F72E}" type="presParOf" srcId="{2759C220-F3F4-CC4F-A317-D9624556BBF4}" destId="{8E93BE4F-CBC7-0446-898A-AABB1B39F9A5}" srcOrd="0" destOrd="0" presId="urn:microsoft.com/office/officeart/2005/8/layout/list1"/>
    <dgm:cxn modelId="{E88818E4-083B-854E-B887-E756B5719116}" type="presParOf" srcId="{2759C220-F3F4-CC4F-A317-D9624556BBF4}" destId="{CB9980DD-648B-A44D-A263-179C8405EBF5}" srcOrd="1" destOrd="0" presId="urn:microsoft.com/office/officeart/2005/8/layout/list1"/>
    <dgm:cxn modelId="{3A2715DF-DAF1-8E43-8ADC-1AE7EF971516}" type="presParOf" srcId="{03E58577-D430-2547-AEF6-97B7C5986F98}" destId="{E5DC8BF5-0E44-2145-9A0D-B5ECE6C1839E}" srcOrd="1" destOrd="0" presId="urn:microsoft.com/office/officeart/2005/8/layout/list1"/>
    <dgm:cxn modelId="{EF8A2E32-FF57-2C4A-89BD-C7FC406BCD8A}" type="presParOf" srcId="{03E58577-D430-2547-AEF6-97B7C5986F98}" destId="{DE776A7E-6529-6F42-ABB4-9E5A3845513B}" srcOrd="2" destOrd="0" presId="urn:microsoft.com/office/officeart/2005/8/layout/list1"/>
    <dgm:cxn modelId="{33DE7182-36B6-B948-B21E-0A3F000D51A2}" type="presParOf" srcId="{03E58577-D430-2547-AEF6-97B7C5986F98}" destId="{A3621C5C-96C3-3344-B724-944EAB46703A}" srcOrd="3" destOrd="0" presId="urn:microsoft.com/office/officeart/2005/8/layout/list1"/>
    <dgm:cxn modelId="{BB1C17F9-8965-9B47-AE5F-15A3AAD8D532}" type="presParOf" srcId="{03E58577-D430-2547-AEF6-97B7C5986F98}" destId="{BDC8F1F8-9075-2D4B-A14F-C8D70B4D20F0}" srcOrd="4" destOrd="0" presId="urn:microsoft.com/office/officeart/2005/8/layout/list1"/>
    <dgm:cxn modelId="{50CA20FB-6ABE-CF4E-939E-79A9B496BA8D}" type="presParOf" srcId="{BDC8F1F8-9075-2D4B-A14F-C8D70B4D20F0}" destId="{0EEA2858-E2B0-464F-B269-1B11048DCEFB}" srcOrd="0" destOrd="0" presId="urn:microsoft.com/office/officeart/2005/8/layout/list1"/>
    <dgm:cxn modelId="{813F2421-FD23-5049-9E24-9AADE3171058}" type="presParOf" srcId="{BDC8F1F8-9075-2D4B-A14F-C8D70B4D20F0}" destId="{D9AC4E3D-7E98-3F46-B328-42A2F70068D7}" srcOrd="1" destOrd="0" presId="urn:microsoft.com/office/officeart/2005/8/layout/list1"/>
    <dgm:cxn modelId="{A6BE7521-AB18-C24F-881A-575543AD4C8A}" type="presParOf" srcId="{03E58577-D430-2547-AEF6-97B7C5986F98}" destId="{0A611BC2-2553-5E40-970D-DB4DA0238A25}" srcOrd="5" destOrd="0" presId="urn:microsoft.com/office/officeart/2005/8/layout/list1"/>
    <dgm:cxn modelId="{C5041C66-72C9-4B4C-BDAB-D5A2172B55BA}" type="presParOf" srcId="{03E58577-D430-2547-AEF6-97B7C5986F98}" destId="{AF76D7B3-448B-F74F-8D67-8FC6F0EDD957}" srcOrd="6" destOrd="0" presId="urn:microsoft.com/office/officeart/2005/8/layout/list1"/>
    <dgm:cxn modelId="{51F58654-34B7-D847-A524-3B91046F32CC}" type="presParOf" srcId="{03E58577-D430-2547-AEF6-97B7C5986F98}" destId="{6BB30D61-EC69-7C41-9691-AA6BC8C81B83}" srcOrd="7" destOrd="0" presId="urn:microsoft.com/office/officeart/2005/8/layout/list1"/>
    <dgm:cxn modelId="{B5E24166-AE9E-0A42-8694-E616B130D873}" type="presParOf" srcId="{03E58577-D430-2547-AEF6-97B7C5986F98}" destId="{3EF15E10-EC46-1B4E-89D5-D7D5DE0AFEB0}" srcOrd="8" destOrd="0" presId="urn:microsoft.com/office/officeart/2005/8/layout/list1"/>
    <dgm:cxn modelId="{96B731FB-F3FF-EA4D-8347-60AB6690FE1B}" type="presParOf" srcId="{3EF15E10-EC46-1B4E-89D5-D7D5DE0AFEB0}" destId="{5BE405B9-0119-BD47-982A-5FDF464AF07E}" srcOrd="0" destOrd="0" presId="urn:microsoft.com/office/officeart/2005/8/layout/list1"/>
    <dgm:cxn modelId="{CB66F705-09E0-6B4C-9534-EC94F249DB37}" type="presParOf" srcId="{3EF15E10-EC46-1B4E-89D5-D7D5DE0AFEB0}" destId="{136B0A78-6FBC-9048-A883-EB2D54764D52}" srcOrd="1" destOrd="0" presId="urn:microsoft.com/office/officeart/2005/8/layout/list1"/>
    <dgm:cxn modelId="{E4C9D600-52F5-154C-B68A-A4CBBC6BBA65}" type="presParOf" srcId="{03E58577-D430-2547-AEF6-97B7C5986F98}" destId="{E770B609-ECA0-4B4C-A8D7-3F9DD46535CA}" srcOrd="9" destOrd="0" presId="urn:microsoft.com/office/officeart/2005/8/layout/list1"/>
    <dgm:cxn modelId="{F6708A67-C0DC-2946-9AC1-8FF0EED3199B}" type="presParOf" srcId="{03E58577-D430-2547-AEF6-97B7C5986F98}" destId="{7C6D266B-21F3-DA42-A8B7-57DD0B7CBBA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FDC2C-7A11-41CB-BDD3-4D2ED8EC8E8D}">
      <dsp:nvSpPr>
        <dsp:cNvPr id="0" name=""/>
        <dsp:cNvSpPr/>
      </dsp:nvSpPr>
      <dsp:spPr>
        <a:xfrm>
          <a:off x="868441" y="0"/>
          <a:ext cx="9842341" cy="285791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7B79A-A3D4-4A8A-8184-C3A527270DDF}">
      <dsp:nvSpPr>
        <dsp:cNvPr id="0" name=""/>
        <dsp:cNvSpPr/>
      </dsp:nvSpPr>
      <dsp:spPr>
        <a:xfrm>
          <a:off x="36185" y="857375"/>
          <a:ext cx="3473767" cy="1143167"/>
        </a:xfrm>
        <a:prstGeom prst="roundRect">
          <a:avLst/>
        </a:prstGeom>
        <a:solidFill>
          <a:srgbClr val="00CC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Discover	</a:t>
          </a:r>
        </a:p>
      </dsp:txBody>
      <dsp:txXfrm>
        <a:off x="91990" y="913180"/>
        <a:ext cx="3362157" cy="1031557"/>
      </dsp:txXfrm>
    </dsp:sp>
    <dsp:sp modelId="{6BBFD89F-7C3F-47E9-9BAC-69E5175A1BEB}">
      <dsp:nvSpPr>
        <dsp:cNvPr id="0" name=""/>
        <dsp:cNvSpPr/>
      </dsp:nvSpPr>
      <dsp:spPr>
        <a:xfrm>
          <a:off x="4052728" y="857375"/>
          <a:ext cx="3473767" cy="1143167"/>
        </a:xfrm>
        <a:prstGeom prst="roundRect">
          <a:avLst/>
        </a:prstGeom>
        <a:solidFill>
          <a:srgbClr val="00CC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Try</a:t>
          </a:r>
        </a:p>
      </dsp:txBody>
      <dsp:txXfrm>
        <a:off x="4108533" y="913180"/>
        <a:ext cx="3362157" cy="1031557"/>
      </dsp:txXfrm>
    </dsp:sp>
    <dsp:sp modelId="{2EE2C354-EF4F-422E-9A20-896A5CA01415}">
      <dsp:nvSpPr>
        <dsp:cNvPr id="0" name=""/>
        <dsp:cNvSpPr/>
      </dsp:nvSpPr>
      <dsp:spPr>
        <a:xfrm>
          <a:off x="8069272" y="857375"/>
          <a:ext cx="3473767" cy="1143167"/>
        </a:xfrm>
        <a:prstGeom prst="roundRect">
          <a:avLst/>
        </a:prstGeom>
        <a:solidFill>
          <a:srgbClr val="00CC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Buy</a:t>
          </a:r>
        </a:p>
      </dsp:txBody>
      <dsp:txXfrm>
        <a:off x="8125077" y="913180"/>
        <a:ext cx="3362157" cy="10315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C068-DC45-744C-98DA-70CFD045AC96}">
      <dsp:nvSpPr>
        <dsp:cNvPr id="0" name=""/>
        <dsp:cNvSpPr/>
      </dsp:nvSpPr>
      <dsp:spPr>
        <a:xfrm>
          <a:off x="2367032" y="1920653"/>
          <a:ext cx="2183289" cy="218328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Ensemble</a:t>
          </a:r>
        </a:p>
      </dsp:txBody>
      <dsp:txXfrm>
        <a:off x="2686767" y="2240388"/>
        <a:ext cx="1543819" cy="1543819"/>
      </dsp:txXfrm>
    </dsp:sp>
    <dsp:sp modelId="{9F9667FB-D11D-6441-BA8A-F6C8C7751A4B}">
      <dsp:nvSpPr>
        <dsp:cNvPr id="0" name=""/>
        <dsp:cNvSpPr/>
      </dsp:nvSpPr>
      <dsp:spPr>
        <a:xfrm rot="12900000">
          <a:off x="886988" y="1513977"/>
          <a:ext cx="1752376" cy="622237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4B847-F81E-0A49-AFE2-B9DE62CB5797}">
      <dsp:nvSpPr>
        <dsp:cNvPr id="0" name=""/>
        <dsp:cNvSpPr/>
      </dsp:nvSpPr>
      <dsp:spPr>
        <a:xfrm>
          <a:off x="8383" y="492885"/>
          <a:ext cx="2074125" cy="16593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/>
            <a:t>SARIMAX</a:t>
          </a:r>
        </a:p>
      </dsp:txBody>
      <dsp:txXfrm>
        <a:off x="56982" y="541484"/>
        <a:ext cx="1976927" cy="1562102"/>
      </dsp:txXfrm>
    </dsp:sp>
    <dsp:sp modelId="{FB5CB805-5F70-BD48-8E85-B04526516BA7}">
      <dsp:nvSpPr>
        <dsp:cNvPr id="0" name=""/>
        <dsp:cNvSpPr/>
      </dsp:nvSpPr>
      <dsp:spPr>
        <a:xfrm rot="19500000">
          <a:off x="4277988" y="1513977"/>
          <a:ext cx="1752376" cy="622237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B1ADF-118F-DF42-8845-0184BE4D225B}">
      <dsp:nvSpPr>
        <dsp:cNvPr id="0" name=""/>
        <dsp:cNvSpPr/>
      </dsp:nvSpPr>
      <dsp:spPr>
        <a:xfrm>
          <a:off x="4834845" y="492885"/>
          <a:ext cx="2074125" cy="16593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Prophet</a:t>
          </a:r>
        </a:p>
      </dsp:txBody>
      <dsp:txXfrm>
        <a:off x="4883444" y="541484"/>
        <a:ext cx="1976927" cy="1562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81D0E-516B-204D-8FA2-EF24F1A55D1E}">
      <dsp:nvSpPr>
        <dsp:cNvPr id="0" name=""/>
        <dsp:cNvSpPr/>
      </dsp:nvSpPr>
      <dsp:spPr>
        <a:xfrm rot="5400000">
          <a:off x="4574829" y="-1652234"/>
          <a:ext cx="1278413" cy="490732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2-year moving average from the current period</a:t>
          </a:r>
        </a:p>
      </dsp:txBody>
      <dsp:txXfrm rot="-5400000">
        <a:off x="2760372" y="224630"/>
        <a:ext cx="4844921" cy="1153599"/>
      </dsp:txXfrm>
    </dsp:sp>
    <dsp:sp modelId="{2D59B62E-0F6A-D04C-A0A0-DAF0B6915484}">
      <dsp:nvSpPr>
        <dsp:cNvPr id="0" name=""/>
        <dsp:cNvSpPr/>
      </dsp:nvSpPr>
      <dsp:spPr>
        <a:xfrm>
          <a:off x="0" y="2421"/>
          <a:ext cx="2760372" cy="15980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Trend</a:t>
          </a:r>
        </a:p>
      </dsp:txBody>
      <dsp:txXfrm>
        <a:off x="78009" y="80430"/>
        <a:ext cx="2604354" cy="1441998"/>
      </dsp:txXfrm>
    </dsp:sp>
    <dsp:sp modelId="{B1452622-8938-0347-BDA6-0DDE6D0D0AD4}">
      <dsp:nvSpPr>
        <dsp:cNvPr id="0" name=""/>
        <dsp:cNvSpPr/>
      </dsp:nvSpPr>
      <dsp:spPr>
        <a:xfrm rot="5400000">
          <a:off x="4574829" y="25683"/>
          <a:ext cx="1278413" cy="4907328"/>
        </a:xfrm>
        <a:prstGeom prst="round2SameRect">
          <a:avLst/>
        </a:prstGeom>
        <a:solidFill>
          <a:schemeClr val="accent2">
            <a:tint val="40000"/>
            <a:alpha val="90000"/>
            <a:hueOff val="3713431"/>
            <a:satOff val="-9735"/>
            <a:lumOff val="-48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713431"/>
              <a:satOff val="-9735"/>
              <a:lumOff val="-4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13-week seasonality based on the working week of the fiscal quarter</a:t>
          </a:r>
        </a:p>
      </dsp:txBody>
      <dsp:txXfrm rot="-5400000">
        <a:off x="2760372" y="1902548"/>
        <a:ext cx="4844921" cy="1153599"/>
      </dsp:txXfrm>
    </dsp:sp>
    <dsp:sp modelId="{128011D7-462D-2D45-BEF9-DB53AC96E19D}">
      <dsp:nvSpPr>
        <dsp:cNvPr id="0" name=""/>
        <dsp:cNvSpPr/>
      </dsp:nvSpPr>
      <dsp:spPr>
        <a:xfrm>
          <a:off x="0" y="1680339"/>
          <a:ext cx="2760372" cy="1598016"/>
        </a:xfrm>
        <a:prstGeom prst="roundRect">
          <a:avLst/>
        </a:prstGeom>
        <a:solidFill>
          <a:schemeClr val="accent2">
            <a:hueOff val="3763739"/>
            <a:satOff val="-7161"/>
            <a:lumOff val="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Seasonality</a:t>
          </a:r>
        </a:p>
      </dsp:txBody>
      <dsp:txXfrm>
        <a:off x="78009" y="1758348"/>
        <a:ext cx="2604354" cy="1441998"/>
      </dsp:txXfrm>
    </dsp:sp>
    <dsp:sp modelId="{5082C1BE-9F1C-D14A-84D2-33221EE84BA8}">
      <dsp:nvSpPr>
        <dsp:cNvPr id="0" name=""/>
        <dsp:cNvSpPr/>
      </dsp:nvSpPr>
      <dsp:spPr>
        <a:xfrm rot="5400000">
          <a:off x="4574829" y="1703600"/>
          <a:ext cx="1278413" cy="4907328"/>
        </a:xfrm>
        <a:prstGeom prst="round2SameRect">
          <a:avLst/>
        </a:prstGeom>
        <a:solidFill>
          <a:schemeClr val="accent2">
            <a:tint val="40000"/>
            <a:alpha val="90000"/>
            <a:hueOff val="7426862"/>
            <a:satOff val="-19470"/>
            <a:lumOff val="-96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7426862"/>
              <a:satOff val="-19470"/>
              <a:lumOff val="-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Prior 52-week data &amp; monthly seasonal decomposition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Forecast from </a:t>
          </a:r>
          <a:r>
            <a:rPr lang="en-US" sz="2300" b="1" kern="1200" dirty="0"/>
            <a:t>prior step in funnel</a:t>
          </a:r>
        </a:p>
      </dsp:txBody>
      <dsp:txXfrm rot="-5400000">
        <a:off x="2760372" y="3580465"/>
        <a:ext cx="4844921" cy="1153599"/>
      </dsp:txXfrm>
    </dsp:sp>
    <dsp:sp modelId="{7EF5CBD4-227B-3743-A15F-57462663FA13}">
      <dsp:nvSpPr>
        <dsp:cNvPr id="0" name=""/>
        <dsp:cNvSpPr/>
      </dsp:nvSpPr>
      <dsp:spPr>
        <a:xfrm>
          <a:off x="0" y="3358256"/>
          <a:ext cx="2760372" cy="1598016"/>
        </a:xfrm>
        <a:prstGeom prst="roundRect">
          <a:avLst/>
        </a:prstGeom>
        <a:solidFill>
          <a:schemeClr val="accent2">
            <a:hueOff val="7527479"/>
            <a:satOff val="-14322"/>
            <a:lumOff val="19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Regression</a:t>
          </a:r>
        </a:p>
      </dsp:txBody>
      <dsp:txXfrm>
        <a:off x="78009" y="3436265"/>
        <a:ext cx="2604354" cy="14419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74D6E-0CB0-FD43-8EF4-5BBC2BBA1311}">
      <dsp:nvSpPr>
        <dsp:cNvPr id="0" name=""/>
        <dsp:cNvSpPr/>
      </dsp:nvSpPr>
      <dsp:spPr>
        <a:xfrm rot="5400000">
          <a:off x="-193821" y="195858"/>
          <a:ext cx="1292144" cy="9045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Surface Traffic</a:t>
          </a:r>
        </a:p>
      </dsp:txBody>
      <dsp:txXfrm rot="-5400000">
        <a:off x="1" y="454286"/>
        <a:ext cx="904500" cy="387644"/>
      </dsp:txXfrm>
    </dsp:sp>
    <dsp:sp modelId="{C064809D-2112-DE47-B68A-F702CE203586}">
      <dsp:nvSpPr>
        <dsp:cNvPr id="0" name=""/>
        <dsp:cNvSpPr/>
      </dsp:nvSpPr>
      <dsp:spPr>
        <a:xfrm rot="5400000">
          <a:off x="3724286" y="-2817749"/>
          <a:ext cx="839893" cy="6479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1.46% Total Error</a:t>
          </a:r>
        </a:p>
      </dsp:txBody>
      <dsp:txXfrm rot="-5400000">
        <a:off x="904500" y="43037"/>
        <a:ext cx="6438465" cy="757893"/>
      </dsp:txXfrm>
    </dsp:sp>
    <dsp:sp modelId="{A101E585-B58C-604C-97EA-BB4E870DBF89}">
      <dsp:nvSpPr>
        <dsp:cNvPr id="0" name=""/>
        <dsp:cNvSpPr/>
      </dsp:nvSpPr>
      <dsp:spPr>
        <a:xfrm rot="5400000">
          <a:off x="-193821" y="1341788"/>
          <a:ext cx="1292144" cy="904500"/>
        </a:xfrm>
        <a:prstGeom prst="chevron">
          <a:avLst/>
        </a:prstGeom>
        <a:solidFill>
          <a:schemeClr val="accent5">
            <a:hueOff val="-836981"/>
            <a:satOff val="0"/>
            <a:lumOff val="-4314"/>
            <a:alphaOff val="0"/>
          </a:schemeClr>
        </a:solidFill>
        <a:ln w="25400" cap="flat" cmpd="sng" algn="ctr">
          <a:solidFill>
            <a:schemeClr val="accent5">
              <a:hueOff val="-836981"/>
              <a:satOff val="0"/>
              <a:lumOff val="-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Checkout Traffic</a:t>
          </a:r>
        </a:p>
      </dsp:txBody>
      <dsp:txXfrm rot="-5400000">
        <a:off x="1" y="1600216"/>
        <a:ext cx="904500" cy="387644"/>
      </dsp:txXfrm>
    </dsp:sp>
    <dsp:sp modelId="{07737B3E-A1B1-B748-91BE-C09081F24899}">
      <dsp:nvSpPr>
        <dsp:cNvPr id="0" name=""/>
        <dsp:cNvSpPr/>
      </dsp:nvSpPr>
      <dsp:spPr>
        <a:xfrm rot="5400000">
          <a:off x="3724286" y="-1671818"/>
          <a:ext cx="839893" cy="6479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836981"/>
              <a:satOff val="0"/>
              <a:lumOff val="-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8.87% Total Error</a:t>
          </a:r>
        </a:p>
      </dsp:txBody>
      <dsp:txXfrm rot="-5400000">
        <a:off x="904500" y="1188968"/>
        <a:ext cx="6438465" cy="757893"/>
      </dsp:txXfrm>
    </dsp:sp>
    <dsp:sp modelId="{C8040201-6A2D-0A46-B1F0-74E9CF66D9F8}">
      <dsp:nvSpPr>
        <dsp:cNvPr id="0" name=""/>
        <dsp:cNvSpPr/>
      </dsp:nvSpPr>
      <dsp:spPr>
        <a:xfrm rot="5400000">
          <a:off x="-193821" y="2487719"/>
          <a:ext cx="1292144" cy="904500"/>
        </a:xfrm>
        <a:prstGeom prst="chevron">
          <a:avLst/>
        </a:prstGeom>
        <a:solidFill>
          <a:schemeClr val="accent5">
            <a:hueOff val="-1673962"/>
            <a:satOff val="0"/>
            <a:lumOff val="-8627"/>
            <a:alphaOff val="0"/>
          </a:schemeClr>
        </a:solidFill>
        <a:ln w="25400" cap="flat" cmpd="sng" algn="ctr">
          <a:solidFill>
            <a:schemeClr val="accent5">
              <a:hueOff val="-1673962"/>
              <a:satOff val="0"/>
              <a:lumOff val="-86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Orders</a:t>
          </a:r>
        </a:p>
      </dsp:txBody>
      <dsp:txXfrm rot="-5400000">
        <a:off x="1" y="2746147"/>
        <a:ext cx="904500" cy="387644"/>
      </dsp:txXfrm>
    </dsp:sp>
    <dsp:sp modelId="{2F08B65B-E975-DB45-BD54-91EF1A695F44}">
      <dsp:nvSpPr>
        <dsp:cNvPr id="0" name=""/>
        <dsp:cNvSpPr/>
      </dsp:nvSpPr>
      <dsp:spPr>
        <a:xfrm rot="5400000">
          <a:off x="3724286" y="-525887"/>
          <a:ext cx="839893" cy="6479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673962"/>
              <a:satOff val="0"/>
              <a:lumOff val="-86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2.76% Total Error</a:t>
          </a:r>
        </a:p>
      </dsp:txBody>
      <dsp:txXfrm rot="-5400000">
        <a:off x="904500" y="2334899"/>
        <a:ext cx="6438465" cy="757893"/>
      </dsp:txXfrm>
    </dsp:sp>
    <dsp:sp modelId="{4A895C48-57E0-9244-9125-D60A4657D18B}">
      <dsp:nvSpPr>
        <dsp:cNvPr id="0" name=""/>
        <dsp:cNvSpPr/>
      </dsp:nvSpPr>
      <dsp:spPr>
        <a:xfrm rot="5400000">
          <a:off x="-193821" y="3633650"/>
          <a:ext cx="1292144" cy="904500"/>
        </a:xfrm>
        <a:prstGeom prst="chevron">
          <a:avLst/>
        </a:prstGeom>
        <a:solidFill>
          <a:schemeClr val="accent5">
            <a:hueOff val="-2510943"/>
            <a:satOff val="0"/>
            <a:lumOff val="-12941"/>
            <a:alphaOff val="0"/>
          </a:schemeClr>
        </a:solidFill>
        <a:ln w="25400" cap="flat" cmpd="sng" algn="ctr">
          <a:solidFill>
            <a:schemeClr val="accent5">
              <a:hueOff val="-2510943"/>
              <a:satOff val="0"/>
              <a:lumOff val="-1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Subscribers</a:t>
          </a:r>
        </a:p>
      </dsp:txBody>
      <dsp:txXfrm rot="-5400000">
        <a:off x="1" y="3892078"/>
        <a:ext cx="904500" cy="387644"/>
      </dsp:txXfrm>
    </dsp:sp>
    <dsp:sp modelId="{3A0CBCEF-4114-7B41-BAAD-B33BC9059393}">
      <dsp:nvSpPr>
        <dsp:cNvPr id="0" name=""/>
        <dsp:cNvSpPr/>
      </dsp:nvSpPr>
      <dsp:spPr>
        <a:xfrm rot="5400000">
          <a:off x="3724286" y="620042"/>
          <a:ext cx="839893" cy="6479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510943"/>
              <a:satOff val="0"/>
              <a:lumOff val="-1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0.93% Total Error</a:t>
          </a:r>
        </a:p>
      </dsp:txBody>
      <dsp:txXfrm rot="-5400000">
        <a:off x="904500" y="3480828"/>
        <a:ext cx="6438465" cy="7578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1A245-895A-844B-90B6-4839C721CD37}">
      <dsp:nvSpPr>
        <dsp:cNvPr id="0" name=""/>
        <dsp:cNvSpPr/>
      </dsp:nvSpPr>
      <dsp:spPr>
        <a:xfrm rot="5400000">
          <a:off x="4011031" y="-1439118"/>
          <a:ext cx="1145113" cy="43139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Pioneering Tech Stack in FinOps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Databricks &amp; Github</a:t>
          </a:r>
        </a:p>
      </dsp:txBody>
      <dsp:txXfrm rot="-5400000">
        <a:off x="2426605" y="201208"/>
        <a:ext cx="4258065" cy="1033313"/>
      </dsp:txXfrm>
    </dsp:sp>
    <dsp:sp modelId="{EFC737BC-6184-7F43-A1EB-F2F8D0E1BD40}">
      <dsp:nvSpPr>
        <dsp:cNvPr id="0" name=""/>
        <dsp:cNvSpPr/>
      </dsp:nvSpPr>
      <dsp:spPr>
        <a:xfrm>
          <a:off x="0" y="2168"/>
          <a:ext cx="2426605" cy="14313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Raise the bar.</a:t>
          </a:r>
        </a:p>
      </dsp:txBody>
      <dsp:txXfrm>
        <a:off x="69875" y="72043"/>
        <a:ext cx="2286855" cy="1291641"/>
      </dsp:txXfrm>
    </dsp:sp>
    <dsp:sp modelId="{E5614B02-1295-6540-B8A2-2B33D65DFF8A}">
      <dsp:nvSpPr>
        <dsp:cNvPr id="0" name=""/>
        <dsp:cNvSpPr/>
      </dsp:nvSpPr>
      <dsp:spPr>
        <a:xfrm rot="5400000">
          <a:off x="4011031" y="63842"/>
          <a:ext cx="1145113" cy="4313965"/>
        </a:xfrm>
        <a:prstGeom prst="round2SameRect">
          <a:avLst/>
        </a:prstGeom>
        <a:solidFill>
          <a:schemeClr val="accent2">
            <a:tint val="40000"/>
            <a:alpha val="90000"/>
            <a:hueOff val="3713431"/>
            <a:satOff val="-9735"/>
            <a:lumOff val="-48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713431"/>
              <a:satOff val="-9735"/>
              <a:lumOff val="-4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Transformation across FP&amp;A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Automated System with AI</a:t>
          </a:r>
        </a:p>
      </dsp:txBody>
      <dsp:txXfrm rot="-5400000">
        <a:off x="2426605" y="1704168"/>
        <a:ext cx="4258065" cy="1033313"/>
      </dsp:txXfrm>
    </dsp:sp>
    <dsp:sp modelId="{02A13F3F-AEDE-C143-A04F-8F156273664D}">
      <dsp:nvSpPr>
        <dsp:cNvPr id="0" name=""/>
        <dsp:cNvSpPr/>
      </dsp:nvSpPr>
      <dsp:spPr>
        <a:xfrm>
          <a:off x="0" y="1505129"/>
          <a:ext cx="2426605" cy="1431391"/>
        </a:xfrm>
        <a:prstGeom prst="roundRect">
          <a:avLst/>
        </a:prstGeom>
        <a:solidFill>
          <a:schemeClr val="accent2">
            <a:hueOff val="3763739"/>
            <a:satOff val="-7161"/>
            <a:lumOff val="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Create the future.</a:t>
          </a:r>
        </a:p>
      </dsp:txBody>
      <dsp:txXfrm>
        <a:off x="69875" y="1575004"/>
        <a:ext cx="2286855" cy="1291641"/>
      </dsp:txXfrm>
    </dsp:sp>
    <dsp:sp modelId="{B69937CF-7EAF-8042-823C-ACAFAD7A3097}">
      <dsp:nvSpPr>
        <dsp:cNvPr id="0" name=""/>
        <dsp:cNvSpPr/>
      </dsp:nvSpPr>
      <dsp:spPr>
        <a:xfrm rot="5400000">
          <a:off x="4011031" y="1566803"/>
          <a:ext cx="1145113" cy="4313965"/>
        </a:xfrm>
        <a:prstGeom prst="round2SameRect">
          <a:avLst/>
        </a:prstGeom>
        <a:solidFill>
          <a:schemeClr val="accent2">
            <a:tint val="40000"/>
            <a:alpha val="90000"/>
            <a:hueOff val="7426862"/>
            <a:satOff val="-19470"/>
            <a:lumOff val="-96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7426862"/>
              <a:satOff val="-19470"/>
              <a:lumOff val="-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Machine Learning Approach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Scalable, Robust, Accurate</a:t>
          </a:r>
        </a:p>
      </dsp:txBody>
      <dsp:txXfrm rot="-5400000">
        <a:off x="2426605" y="3207129"/>
        <a:ext cx="4258065" cy="1033313"/>
      </dsp:txXfrm>
    </dsp:sp>
    <dsp:sp modelId="{6A6EB086-D7CB-BA44-AA3B-1698FDF3028E}">
      <dsp:nvSpPr>
        <dsp:cNvPr id="0" name=""/>
        <dsp:cNvSpPr/>
      </dsp:nvSpPr>
      <dsp:spPr>
        <a:xfrm>
          <a:off x="0" y="3008090"/>
          <a:ext cx="2426605" cy="1431391"/>
        </a:xfrm>
        <a:prstGeom prst="roundRect">
          <a:avLst/>
        </a:prstGeom>
        <a:solidFill>
          <a:schemeClr val="accent2">
            <a:hueOff val="7527479"/>
            <a:satOff val="-14322"/>
            <a:lumOff val="19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Leveraging AI</a:t>
          </a:r>
        </a:p>
      </dsp:txBody>
      <dsp:txXfrm>
        <a:off x="69875" y="3077965"/>
        <a:ext cx="2286855" cy="12916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16196-4127-DE48-864D-4C46AA592B5A}">
      <dsp:nvSpPr>
        <dsp:cNvPr id="0" name=""/>
        <dsp:cNvSpPr/>
      </dsp:nvSpPr>
      <dsp:spPr>
        <a:xfrm>
          <a:off x="-6123583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EBA60-21F3-A24A-B74D-61FB89C781EE}">
      <dsp:nvSpPr>
        <dsp:cNvPr id="0" name=""/>
        <dsp:cNvSpPr/>
      </dsp:nvSpPr>
      <dsp:spPr>
        <a:xfrm>
          <a:off x="751915" y="541725"/>
          <a:ext cx="7299209" cy="10834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99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Need more granularity (device &amp; marketing)</a:t>
          </a:r>
        </a:p>
      </dsp:txBody>
      <dsp:txXfrm>
        <a:off x="751915" y="541725"/>
        <a:ext cx="7299209" cy="1083451"/>
      </dsp:txXfrm>
    </dsp:sp>
    <dsp:sp modelId="{487609B8-FEAF-8946-A889-3001D136A999}">
      <dsp:nvSpPr>
        <dsp:cNvPr id="0" name=""/>
        <dsp:cNvSpPr/>
      </dsp:nvSpPr>
      <dsp:spPr>
        <a:xfrm>
          <a:off x="74758" y="406294"/>
          <a:ext cx="1354314" cy="1354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A8672-3B97-8C4F-9FE1-01B3D24E09C1}">
      <dsp:nvSpPr>
        <dsp:cNvPr id="0" name=""/>
        <dsp:cNvSpPr/>
      </dsp:nvSpPr>
      <dsp:spPr>
        <a:xfrm>
          <a:off x="1145749" y="2166902"/>
          <a:ext cx="6905375" cy="1083451"/>
        </a:xfrm>
        <a:prstGeom prst="rect">
          <a:avLst/>
        </a:prstGeom>
        <a:solidFill>
          <a:schemeClr val="accent2">
            <a:hueOff val="3763739"/>
            <a:satOff val="-7161"/>
            <a:lumOff val="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99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Vulnerable to isolated shocks (Firefly) </a:t>
          </a:r>
        </a:p>
      </dsp:txBody>
      <dsp:txXfrm>
        <a:off x="1145749" y="2166902"/>
        <a:ext cx="6905375" cy="1083451"/>
      </dsp:txXfrm>
    </dsp:sp>
    <dsp:sp modelId="{DCA153CD-02C3-3A4A-B5F9-129D6B03F28E}">
      <dsp:nvSpPr>
        <dsp:cNvPr id="0" name=""/>
        <dsp:cNvSpPr/>
      </dsp:nvSpPr>
      <dsp:spPr>
        <a:xfrm>
          <a:off x="468592" y="2031471"/>
          <a:ext cx="1354314" cy="1354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763739"/>
              <a:satOff val="-7161"/>
              <a:lumOff val="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EC3D8-B83A-E749-8AF6-5E24D94D702A}">
      <dsp:nvSpPr>
        <dsp:cNvPr id="0" name=""/>
        <dsp:cNvSpPr/>
      </dsp:nvSpPr>
      <dsp:spPr>
        <a:xfrm>
          <a:off x="751915" y="3792079"/>
          <a:ext cx="7299209" cy="1083451"/>
        </a:xfrm>
        <a:prstGeom prst="rect">
          <a:avLst/>
        </a:prstGeom>
        <a:solidFill>
          <a:schemeClr val="accent2">
            <a:hueOff val="7527479"/>
            <a:satOff val="-14322"/>
            <a:lumOff val="19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998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Technology stack is not entirely seamless</a:t>
          </a:r>
        </a:p>
      </dsp:txBody>
      <dsp:txXfrm>
        <a:off x="751915" y="3792079"/>
        <a:ext cx="7299209" cy="1083451"/>
      </dsp:txXfrm>
    </dsp:sp>
    <dsp:sp modelId="{1D191E0F-BE68-A947-AC79-0B30376EB579}">
      <dsp:nvSpPr>
        <dsp:cNvPr id="0" name=""/>
        <dsp:cNvSpPr/>
      </dsp:nvSpPr>
      <dsp:spPr>
        <a:xfrm>
          <a:off x="74758" y="3656647"/>
          <a:ext cx="1354314" cy="1354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7527479"/>
              <a:satOff val="-14322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76A7E-6529-6F42-ABB4-9E5A3845513B}">
      <dsp:nvSpPr>
        <dsp:cNvPr id="0" name=""/>
        <dsp:cNvSpPr/>
      </dsp:nvSpPr>
      <dsp:spPr>
        <a:xfrm>
          <a:off x="0" y="2371191"/>
          <a:ext cx="1157938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980DD-648B-A44D-A263-179C8405EBF5}">
      <dsp:nvSpPr>
        <dsp:cNvPr id="0" name=""/>
        <dsp:cNvSpPr/>
      </dsp:nvSpPr>
      <dsp:spPr>
        <a:xfrm>
          <a:off x="578969" y="2090751"/>
          <a:ext cx="8105568" cy="5608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6371" tIns="0" rIns="30637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Explore forecasting at the device type &amp; marketing channel level</a:t>
          </a:r>
        </a:p>
      </dsp:txBody>
      <dsp:txXfrm>
        <a:off x="606349" y="2118131"/>
        <a:ext cx="8050808" cy="506119"/>
      </dsp:txXfrm>
    </dsp:sp>
    <dsp:sp modelId="{AF76D7B3-448B-F74F-8D67-8FC6F0EDD957}">
      <dsp:nvSpPr>
        <dsp:cNvPr id="0" name=""/>
        <dsp:cNvSpPr/>
      </dsp:nvSpPr>
      <dsp:spPr>
        <a:xfrm>
          <a:off x="0" y="3233031"/>
          <a:ext cx="1157938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763739"/>
              <a:satOff val="-7161"/>
              <a:lumOff val="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689" tIns="395732" rIns="89868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0" y="3233031"/>
        <a:ext cx="11579384" cy="478800"/>
      </dsp:txXfrm>
    </dsp:sp>
    <dsp:sp modelId="{D9AC4E3D-7E98-3F46-B328-42A2F70068D7}">
      <dsp:nvSpPr>
        <dsp:cNvPr id="0" name=""/>
        <dsp:cNvSpPr/>
      </dsp:nvSpPr>
      <dsp:spPr>
        <a:xfrm>
          <a:off x="578969" y="2952591"/>
          <a:ext cx="8105568" cy="560879"/>
        </a:xfrm>
        <a:prstGeom prst="roundRect">
          <a:avLst/>
        </a:prstGeom>
        <a:solidFill>
          <a:schemeClr val="accent2">
            <a:hueOff val="3763739"/>
            <a:satOff val="-7161"/>
            <a:lumOff val="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6371" tIns="0" rIns="30637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Add holidays and isolated shocks to list of regression exogeneous variables</a:t>
          </a:r>
        </a:p>
      </dsp:txBody>
      <dsp:txXfrm>
        <a:off x="606349" y="2979971"/>
        <a:ext cx="8050808" cy="506119"/>
      </dsp:txXfrm>
    </dsp:sp>
    <dsp:sp modelId="{7C6D266B-21F3-DA42-A8B7-57DD0B7CBBA7}">
      <dsp:nvSpPr>
        <dsp:cNvPr id="0" name=""/>
        <dsp:cNvSpPr/>
      </dsp:nvSpPr>
      <dsp:spPr>
        <a:xfrm>
          <a:off x="0" y="4094871"/>
          <a:ext cx="1157938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7527479"/>
              <a:satOff val="-14322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B0A78-6FBC-9048-A883-EB2D54764D52}">
      <dsp:nvSpPr>
        <dsp:cNvPr id="0" name=""/>
        <dsp:cNvSpPr/>
      </dsp:nvSpPr>
      <dsp:spPr>
        <a:xfrm>
          <a:off x="578969" y="3814431"/>
          <a:ext cx="8105568" cy="560879"/>
        </a:xfrm>
        <a:prstGeom prst="roundRect">
          <a:avLst/>
        </a:prstGeom>
        <a:solidFill>
          <a:schemeClr val="accent2">
            <a:hueOff val="7527479"/>
            <a:satOff val="-14322"/>
            <a:lumOff val="19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6371" tIns="0" rIns="30637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connection and import/export between TM1 and Databricks</a:t>
          </a:r>
        </a:p>
      </dsp:txBody>
      <dsp:txXfrm>
        <a:off x="606349" y="3841811"/>
        <a:ext cx="8050808" cy="506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9/6/23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9/6/23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2277D-4E65-471B-8FDC-312617F5EA89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40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5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4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4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5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5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25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33B76D3C-739A-4E89-910F-4DF747FC0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 2022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  <a:solidFill>
            <a:srgbClr val="EB1000"/>
          </a:solidFill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Creativ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E8D1364-51F0-424A-A4CF-757B9E1993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1DA862-673D-41FC-ACAF-B7CD4450E7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Adobe">
            <a:extLst>
              <a:ext uri="{FF2B5EF4-FFF2-40B4-BE49-F238E27FC236}">
                <a16:creationId xmlns:a16="http://schemas.microsoft.com/office/drawing/2014/main" id="{20C5AD4F-DFA9-4AEA-80AB-701796771A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305EA6B9-E5F4-0765-6A18-E1DB9AAE45B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6E4F79F1-D0B4-47D5-8949-FBE94111B9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49928D2-4C32-C402-B19E-8C67C0A0A57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3A27C8B7-98BC-4CD6-B3CF-51328C333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 2022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B1C0D94A-CB20-0B1B-C6DD-730996C6EEE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9ADD37C-2727-4A40-9CE0-0724FC52E6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>
            <a:extLst>
              <a:ext uri="{FF2B5EF4-FFF2-40B4-BE49-F238E27FC236}">
                <a16:creationId xmlns:a16="http://schemas.microsoft.com/office/drawing/2014/main" id="{F1B7FEE6-FF52-6269-4C05-796D9EFC11D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808080"/>
                </a:solidFill>
                <a:latin typeface="Adobe Clean" panose="020B0503020404020204" pitchFamily="34" charset="0"/>
              </a:rPr>
              <a:t>© 2022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2E2F7AF6-B706-4153-AF2C-F3C2817BCF8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3211" y="6578475"/>
            <a:ext cx="566928" cy="1473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58" r:id="rId6"/>
    <p:sldLayoutId id="2147483676" r:id="rId7"/>
    <p:sldLayoutId id="2147483690" r:id="rId8"/>
    <p:sldLayoutId id="2147483691" r:id="rId9"/>
    <p:sldLayoutId id="2147483692" r:id="rId10"/>
    <p:sldLayoutId id="2147483685" r:id="rId11"/>
    <p:sldLayoutId id="2147483694" r:id="rId12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dobe-my.sharepoint.com/:v:/p/adulla/EftmRuxBzUxKmdtsDLJyXY0BPZVwDJlh8YAFitVhl2l2JQ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11" Type="http://schemas.openxmlformats.org/officeDocument/2006/relationships/image" Target="../media/image36.sv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307" y="2521945"/>
            <a:ext cx="7408388" cy="1216152"/>
          </a:xfrm>
        </p:spPr>
        <p:txBody>
          <a:bodyPr/>
          <a:lstStyle/>
          <a:p>
            <a:r>
              <a:rPr lang="en-US" b="1" dirty="0"/>
              <a:t>Predictive Data-Driven Operating Model (DDOM) for </a:t>
            </a:r>
            <a:r>
              <a:rPr lang="en-US" b="1" dirty="0" err="1"/>
              <a:t>DMe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0307" y="3738097"/>
            <a:ext cx="6913713" cy="1078992"/>
          </a:xfrm>
        </p:spPr>
        <p:txBody>
          <a:bodyPr/>
          <a:lstStyle/>
          <a:p>
            <a:r>
              <a:rPr lang="en-US" dirty="0">
                <a:latin typeface="Adobe Clean ExtraBold" panose="020B0903020404020204" pitchFamily="34" charset="0"/>
              </a:rPr>
              <a:t>Anish Dulla | </a:t>
            </a:r>
            <a:r>
              <a:rPr lang="en-US" dirty="0" err="1">
                <a:latin typeface="Adobe Clean ExtraBold" panose="020B0903020404020204" pitchFamily="34" charset="0"/>
              </a:rPr>
              <a:t>DMe</a:t>
            </a:r>
            <a:r>
              <a:rPr lang="en-US" dirty="0">
                <a:latin typeface="Adobe Clean ExtraBold" panose="020B0903020404020204" pitchFamily="34" charset="0"/>
              </a:rPr>
              <a:t> Financial Planning &amp; Analysis (FP&amp;A)</a:t>
            </a:r>
            <a:br>
              <a:rPr lang="en-US" dirty="0">
                <a:latin typeface="Adobe Clean ExtraBold" panose="020B0903020404020204" pitchFamily="34" charset="0"/>
              </a:rPr>
            </a:br>
            <a:r>
              <a:rPr lang="en-US" dirty="0">
                <a:latin typeface="Adobe Clean ExtraBold" panose="020B0903020404020204" pitchFamily="34" charset="0"/>
              </a:rPr>
              <a:t>An AI approach to forecast the customer journey experience</a:t>
            </a:r>
            <a:endParaRPr lang="en-US" dirty="0">
              <a:latin typeface="Adobe Clean ExtraBold" panose="020B05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73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SARIMAX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92125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SARIMAX is a commonly used machine learning model for time series forecasting. The term SARIMAX is an acronym of its components:</a:t>
            </a:r>
          </a:p>
          <a:p>
            <a:pPr marL="9525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easonality (quarterly)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uto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dirty="0"/>
              <a:t>egression (historicals)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dirty="0"/>
              <a:t>ntegration (differencing)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oving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verage (trend)</a:t>
            </a:r>
          </a:p>
          <a:p>
            <a:pPr lvl="1"/>
            <a:r>
              <a:rPr lang="en-US" dirty="0"/>
              <a:t>E</a:t>
            </a:r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dirty="0"/>
              <a:t>ogenous (regression)</a:t>
            </a:r>
          </a:p>
          <a:p>
            <a:pPr marL="275851" lvl="1" indent="0">
              <a:buNone/>
            </a:pPr>
            <a:endParaRPr lang="en-US" dirty="0"/>
          </a:p>
        </p:txBody>
      </p:sp>
      <p:pic>
        <p:nvPicPr>
          <p:cNvPr id="3" name="Picture 2" descr="A graph of a graph showing the time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F17DC6E9-9E6E-7499-A2B1-9DCA0DEB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2171629"/>
            <a:ext cx="7772400" cy="3829878"/>
          </a:xfrm>
          <a:prstGeom prst="rect">
            <a:avLst/>
          </a:prstGeom>
        </p:spPr>
      </p:pic>
      <p:pic>
        <p:nvPicPr>
          <p:cNvPr id="6" name="Picture 5" descr="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2DA4D763-80CB-D70B-3978-7AC5FD57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126" y="2095250"/>
            <a:ext cx="8029978" cy="3793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0DA4A1-EB03-1DC7-4005-8DCEF6963F4F}"/>
              </a:ext>
            </a:extLst>
          </p:cNvPr>
          <p:cNvSpPr txBox="1"/>
          <p:nvPr/>
        </p:nvSpPr>
        <p:spPr>
          <a:xfrm>
            <a:off x="305679" y="6221231"/>
            <a:ext cx="609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/>
              <a:t>1</a:t>
            </a:r>
            <a:r>
              <a:rPr lang="en-US" sz="1400" i="1" dirty="0"/>
              <a:t> Dataset is fabricated as financial data is confidential to Adobe Finance and Operations 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356044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Prophet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92125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Prophet is a highly customizable machine learning model for forecasting, developed by Meta.</a:t>
            </a:r>
          </a:p>
          <a:p>
            <a:pPr marL="9525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Saturating Forecasts</a:t>
            </a:r>
          </a:p>
          <a:p>
            <a:pPr lvl="1"/>
            <a:r>
              <a:rPr lang="en-US" dirty="0"/>
              <a:t>Custom Seasonalities</a:t>
            </a:r>
          </a:p>
          <a:p>
            <a:pPr lvl="1"/>
            <a:r>
              <a:rPr lang="en-US" dirty="0"/>
              <a:t>Holidays</a:t>
            </a:r>
          </a:p>
          <a:p>
            <a:pPr lvl="1"/>
            <a:r>
              <a:rPr lang="en-US" dirty="0"/>
              <a:t>Exogeneous Regressors</a:t>
            </a:r>
          </a:p>
          <a:p>
            <a:pPr lvl="1"/>
            <a:r>
              <a:rPr lang="en-US" dirty="0"/>
              <a:t>Advanced Diagnostics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C4FD5-1C8C-B69A-F9FE-D36993C9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0" y="115010"/>
            <a:ext cx="5060825" cy="11873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B8EBEB-3C9A-5F0C-E86F-A44AE880194F}"/>
              </a:ext>
            </a:extLst>
          </p:cNvPr>
          <p:cNvSpPr txBox="1"/>
          <p:nvPr/>
        </p:nvSpPr>
        <p:spPr>
          <a:xfrm>
            <a:off x="443624" y="6186359"/>
            <a:ext cx="6408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/>
              <a:t>1</a:t>
            </a:r>
            <a:r>
              <a:rPr lang="en-US" sz="1400" i="1" dirty="0"/>
              <a:t> Dataset is fabricated as financial data is confidential to Adobe Finance and Operations </a:t>
            </a:r>
            <a:endParaRPr lang="en-US" sz="1400" i="1" baseline="30000" dirty="0"/>
          </a:p>
        </p:txBody>
      </p:sp>
      <p:pic>
        <p:nvPicPr>
          <p:cNvPr id="3" name="Picture 2" descr="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9B42A4AE-9645-7751-0EAF-3E3184BB6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126" y="2095250"/>
            <a:ext cx="8029978" cy="37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DDOM Considers Historicals, Trend, Seasonality, and the Funnel Forecast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AD2EE76-F891-6802-E921-C10713217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066360"/>
              </p:ext>
            </p:extLst>
          </p:nvPr>
        </p:nvGraphicFramePr>
        <p:xfrm>
          <a:off x="2260561" y="1257300"/>
          <a:ext cx="7667701" cy="4958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428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 anchor="ctr">
            <a:normAutofit/>
          </a:bodyPr>
          <a:lstStyle/>
          <a:p>
            <a:r>
              <a:rPr lang="en-US" b="1" dirty="0"/>
              <a:t>Ensemble Trend and Seasonality Visualized</a:t>
            </a:r>
          </a:p>
        </p:txBody>
      </p:sp>
      <p:pic>
        <p:nvPicPr>
          <p:cNvPr id="9" name="Picture 8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96F89832-C4F9-D80D-8BB8-40691AF5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071" y="1468412"/>
            <a:ext cx="7040570" cy="4593971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0DCE0E7-66BF-7CE4-44D8-31B0E7AA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spcAft>
                <a:spcPts val="600"/>
              </a:spcAft>
            </a:pPr>
            <a:fld id="{90156F56-D5AE-4C6F-B826-C69D1BC521BB}" type="slidenum">
              <a:rPr lang="en-US" smtClean="0"/>
              <a:pPr algn="ctr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18A12C-6D73-30CB-388F-19218DA1AE56}"/>
              </a:ext>
            </a:extLst>
          </p:cNvPr>
          <p:cNvSpPr txBox="1"/>
          <p:nvPr/>
        </p:nvSpPr>
        <p:spPr>
          <a:xfrm>
            <a:off x="3215693" y="1095898"/>
            <a:ext cx="633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Seasonal Decomposition – Adobe.com Surface Traffic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CCD82-9C08-3BF0-8DF2-10628D983D95}"/>
              </a:ext>
            </a:extLst>
          </p:cNvPr>
          <p:cNvSpPr txBox="1"/>
          <p:nvPr/>
        </p:nvSpPr>
        <p:spPr>
          <a:xfrm>
            <a:off x="1002934" y="6049948"/>
            <a:ext cx="594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/>
              <a:t>1</a:t>
            </a:r>
            <a:r>
              <a:rPr lang="en-US" sz="1400" i="1" dirty="0"/>
              <a:t> Seasonal decomposition plot is a multiplier effect representing quarterly seasonality</a:t>
            </a:r>
            <a:endParaRPr lang="en-US" sz="1400" i="1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6C32C-F015-5818-1715-B73F7033B688}"/>
              </a:ext>
            </a:extLst>
          </p:cNvPr>
          <p:cNvSpPr txBox="1"/>
          <p:nvPr/>
        </p:nvSpPr>
        <p:spPr>
          <a:xfrm>
            <a:off x="1002934" y="6309359"/>
            <a:ext cx="634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/>
              <a:t>2</a:t>
            </a:r>
            <a:r>
              <a:rPr lang="en-US" sz="1400" i="1" dirty="0"/>
              <a:t> Dataset is fabricated as financial data is confidential to Adobe Finance and Operations 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232541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Ensemble Approach Visualized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CE0E7-66BF-7CE4-44D8-31B0E7AA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F61258-2487-DEB1-DC11-0867E2172369}"/>
              </a:ext>
            </a:extLst>
          </p:cNvPr>
          <p:cNvGrpSpPr/>
          <p:nvPr/>
        </p:nvGrpSpPr>
        <p:grpSpPr>
          <a:xfrm>
            <a:off x="1155291" y="1967207"/>
            <a:ext cx="6949591" cy="4194136"/>
            <a:chOff x="1042355" y="1823759"/>
            <a:chExt cx="6949591" cy="41941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5CD04A4-7901-5D45-4D54-E1546D0511B6}"/>
                </a:ext>
              </a:extLst>
            </p:cNvPr>
            <p:cNvSpPr/>
            <p:nvPr/>
          </p:nvSpPr>
          <p:spPr>
            <a:xfrm>
              <a:off x="7260928" y="4005619"/>
              <a:ext cx="731018" cy="994410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45720" tIns="45720" rIns="45720" bIns="45720" rtlCol="0" anchor="ctr"/>
            <a:lstStyle/>
            <a:p>
              <a:pPr algn="ctr">
                <a:spcBef>
                  <a:spcPts val="1200"/>
                </a:spcBef>
              </a:pPr>
              <a:r>
                <a:rPr lang="en-US" sz="1400" dirty="0">
                  <a:solidFill>
                    <a:schemeClr val="tx1"/>
                  </a:solidFill>
                </a:rPr>
                <a:t>Forecast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53FA4F-6D3D-388B-9434-C727FC1E8FB3}"/>
                </a:ext>
              </a:extLst>
            </p:cNvPr>
            <p:cNvSpPr/>
            <p:nvPr/>
          </p:nvSpPr>
          <p:spPr>
            <a:xfrm>
              <a:off x="6430858" y="4005619"/>
              <a:ext cx="731018" cy="99441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45720" tIns="45720" rIns="45720" bIns="45720" rtlCol="0" anchor="ctr"/>
            <a:lstStyle/>
            <a:p>
              <a:pPr algn="ctr">
                <a:spcBef>
                  <a:spcPts val="1200"/>
                </a:spcBef>
              </a:pPr>
              <a:r>
                <a:rPr lang="en-US" sz="1400" dirty="0">
                  <a:solidFill>
                    <a:schemeClr val="tx1"/>
                  </a:solidFill>
                </a:rPr>
                <a:t>2-year moving average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C7EE62C1-A8A3-BD57-E905-D9B6A0E07C1F}"/>
                </a:ext>
              </a:extLst>
            </p:cNvPr>
            <p:cNvSpPr/>
            <p:nvPr/>
          </p:nvSpPr>
          <p:spPr>
            <a:xfrm rot="16200000">
              <a:off x="4921127" y="4232228"/>
              <a:ext cx="514687" cy="2317983"/>
            </a:xfrm>
            <a:prstGeom prst="leftBrac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AD2E4D-201E-C777-39BD-FF82EE44E840}"/>
                </a:ext>
              </a:extLst>
            </p:cNvPr>
            <p:cNvSpPr txBox="1"/>
            <p:nvPr/>
          </p:nvSpPr>
          <p:spPr>
            <a:xfrm>
              <a:off x="4537933" y="5648563"/>
              <a:ext cx="1281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Regression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B666E5-CF79-90D7-D84B-B13BED830350}"/>
                </a:ext>
              </a:extLst>
            </p:cNvPr>
            <p:cNvSpPr/>
            <p:nvPr/>
          </p:nvSpPr>
          <p:spPr>
            <a:xfrm>
              <a:off x="3983173" y="1823759"/>
              <a:ext cx="741654" cy="209948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45720" tIns="45720" rIns="45720" bIns="45720" rtlCol="0" anchor="ctr"/>
            <a:lstStyle/>
            <a:p>
              <a:pPr algn="ctr">
                <a:spcBef>
                  <a:spcPts val="1200"/>
                </a:spcBef>
              </a:pPr>
              <a:r>
                <a:rPr lang="en-US" sz="1400" dirty="0">
                  <a:solidFill>
                    <a:schemeClr val="tx1"/>
                  </a:solidFill>
                </a:rPr>
                <a:t>PY Actual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AC1DDC-09CB-2FFB-FB89-E19E85257340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6786842" y="5074373"/>
              <a:ext cx="50342" cy="57419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36B3A5-D4E5-F7A2-45B6-D751E026647D}"/>
                </a:ext>
              </a:extLst>
            </p:cNvPr>
            <p:cNvSpPr txBox="1"/>
            <p:nvPr/>
          </p:nvSpPr>
          <p:spPr>
            <a:xfrm>
              <a:off x="6430858" y="5648563"/>
              <a:ext cx="812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Trend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903F993B-8244-4A20-BFD3-F5F5AC11BCC2}"/>
                </a:ext>
              </a:extLst>
            </p:cNvPr>
            <p:cNvSpPr/>
            <p:nvPr/>
          </p:nvSpPr>
          <p:spPr>
            <a:xfrm>
              <a:off x="3167943" y="1831794"/>
              <a:ext cx="514687" cy="3175809"/>
            </a:xfrm>
            <a:prstGeom prst="leftBrace">
              <a:avLst>
                <a:gd name="adj1" fmla="val 8333"/>
                <a:gd name="adj2" fmla="val 51393"/>
              </a:avLst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A722A-4EE8-B86A-87D2-09646EF065D0}"/>
                </a:ext>
              </a:extLst>
            </p:cNvPr>
            <p:cNvSpPr txBox="1"/>
            <p:nvPr/>
          </p:nvSpPr>
          <p:spPr>
            <a:xfrm>
              <a:off x="1042355" y="2881534"/>
              <a:ext cx="20391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Seasonality</a:t>
              </a:r>
              <a:r>
                <a:rPr lang="en-US" dirty="0"/>
                <a:t> 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calendars aligned by working week of fiscal quarter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2C8A588-104D-B327-B4BD-C4973EA48E52}"/>
              </a:ext>
            </a:extLst>
          </p:cNvPr>
          <p:cNvSpPr/>
          <p:nvPr/>
        </p:nvSpPr>
        <p:spPr>
          <a:xfrm>
            <a:off x="4913527" y="1972841"/>
            <a:ext cx="741654" cy="209948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</a:rPr>
              <a:t>Monthly Decomp.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204AC1-D899-2634-62D1-A4C8A2FA6A0C}"/>
              </a:ext>
            </a:extLst>
          </p:cNvPr>
          <p:cNvSpPr/>
          <p:nvPr/>
        </p:nvSpPr>
        <p:spPr>
          <a:xfrm>
            <a:off x="5732697" y="1975242"/>
            <a:ext cx="741654" cy="209948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</a:rPr>
              <a:t>Funnel Prior Actual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8F2BB2-8143-5FEA-C075-D149A4AFA302}"/>
              </a:ext>
            </a:extLst>
          </p:cNvPr>
          <p:cNvSpPr/>
          <p:nvPr/>
        </p:nvSpPr>
        <p:spPr>
          <a:xfrm>
            <a:off x="6550115" y="1975242"/>
            <a:ext cx="741654" cy="209948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</a:rPr>
              <a:t>Actual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CE6DEE-B89A-AEF3-1D2D-4C4BE9650CF3}"/>
              </a:ext>
            </a:extLst>
          </p:cNvPr>
          <p:cNvSpPr/>
          <p:nvPr/>
        </p:nvSpPr>
        <p:spPr>
          <a:xfrm>
            <a:off x="7373864" y="1975242"/>
            <a:ext cx="741654" cy="209948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</a:rPr>
              <a:t>Actual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895271-9247-9E56-7789-5B9C26FA4D04}"/>
              </a:ext>
            </a:extLst>
          </p:cNvPr>
          <p:cNvSpPr/>
          <p:nvPr/>
        </p:nvSpPr>
        <p:spPr>
          <a:xfrm>
            <a:off x="4096109" y="4149067"/>
            <a:ext cx="731018" cy="99441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</a:rPr>
              <a:t>PY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503072-7BF5-42D9-9670-F78B264511B2}"/>
              </a:ext>
            </a:extLst>
          </p:cNvPr>
          <p:cNvSpPr/>
          <p:nvPr/>
        </p:nvSpPr>
        <p:spPr>
          <a:xfrm>
            <a:off x="4913527" y="4149067"/>
            <a:ext cx="731018" cy="99441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</a:rPr>
              <a:t>Monthly Decomp.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48E596-3613-CCBE-756E-B7CEBB06BB2F}"/>
              </a:ext>
            </a:extLst>
          </p:cNvPr>
          <p:cNvSpPr/>
          <p:nvPr/>
        </p:nvSpPr>
        <p:spPr>
          <a:xfrm>
            <a:off x="5728903" y="4149067"/>
            <a:ext cx="731018" cy="99441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</a:rPr>
              <a:t>Funnel Prior Forecast.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0524E5-17DF-F8B7-1C04-21CDB45BBA90}"/>
              </a:ext>
            </a:extLst>
          </p:cNvPr>
          <p:cNvSpPr/>
          <p:nvPr/>
        </p:nvSpPr>
        <p:spPr>
          <a:xfrm>
            <a:off x="8700654" y="2907218"/>
            <a:ext cx="235528" cy="2355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00241E4-CA9A-5EA1-785B-CC7DF3DD8A5E}"/>
              </a:ext>
            </a:extLst>
          </p:cNvPr>
          <p:cNvSpPr/>
          <p:nvPr/>
        </p:nvSpPr>
        <p:spPr>
          <a:xfrm>
            <a:off x="8700654" y="3262690"/>
            <a:ext cx="235528" cy="23552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A128A7-75EF-60C7-3649-A78F057A385A}"/>
              </a:ext>
            </a:extLst>
          </p:cNvPr>
          <p:cNvSpPr/>
          <p:nvPr/>
        </p:nvSpPr>
        <p:spPr>
          <a:xfrm>
            <a:off x="8700654" y="3645882"/>
            <a:ext cx="235528" cy="235528"/>
          </a:xfrm>
          <a:prstGeom prst="rect">
            <a:avLst/>
          </a:prstGeom>
          <a:solidFill>
            <a:srgbClr val="FF00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F4D69D-A97B-C466-D4CD-B03533A54511}"/>
              </a:ext>
            </a:extLst>
          </p:cNvPr>
          <p:cNvSpPr txBox="1"/>
          <p:nvPr/>
        </p:nvSpPr>
        <p:spPr>
          <a:xfrm>
            <a:off x="8936182" y="2784159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</a:t>
            </a:r>
          </a:p>
          <a:p>
            <a:r>
              <a:rPr lang="en-US" sz="2400" dirty="0"/>
              <a:t>Test </a:t>
            </a:r>
          </a:p>
          <a:p>
            <a:r>
              <a:rPr lang="en-US" sz="2400" dirty="0"/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134225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DDOM is Dynamic.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144329" cy="492125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DDOM is written </a:t>
            </a:r>
            <a:r>
              <a:rPr lang="en-US" b="1" dirty="0"/>
              <a:t>dynamically</a:t>
            </a:r>
            <a:r>
              <a:rPr lang="en-US" dirty="0"/>
              <a:t>, meaning it can easily be applied to each granular forecast.</a:t>
            </a:r>
          </a:p>
        </p:txBody>
      </p:sp>
      <p:pic>
        <p:nvPicPr>
          <p:cNvPr id="3" name="Picture 2" descr="A graph of a graph showing the price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7322FEF5-BA35-1E53-4566-1CC8A07C0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56" y="1920079"/>
            <a:ext cx="8863112" cy="4292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849A9-7EAA-2FF7-C5F0-092C3EED0E56}"/>
              </a:ext>
            </a:extLst>
          </p:cNvPr>
          <p:cNvSpPr txBox="1"/>
          <p:nvPr/>
        </p:nvSpPr>
        <p:spPr>
          <a:xfrm>
            <a:off x="443624" y="6186359"/>
            <a:ext cx="6135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/>
              <a:t>1</a:t>
            </a:r>
            <a:r>
              <a:rPr lang="en-US" sz="1400" i="1" dirty="0"/>
              <a:t> Dataset is fabricated as financial data is confidential to Adobe Finance and Operations 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1099475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DDOM is Autonomous.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144329" cy="492125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DDOM is also </a:t>
            </a:r>
            <a:r>
              <a:rPr lang="en-US" b="1" dirty="0"/>
              <a:t>autonomous</a:t>
            </a:r>
            <a:r>
              <a:rPr lang="en-US" dirty="0"/>
              <a:t>, meaning forecasts can be run with a single click of a button.</a:t>
            </a:r>
          </a:p>
        </p:txBody>
      </p:sp>
      <p:pic>
        <p:nvPicPr>
          <p:cNvPr id="6" name="Picture 5" descr="A graph of a graph showing the number of the same graph&#10;&#10;Description automatically generated with medium confidence">
            <a:extLst>
              <a:ext uri="{FF2B5EF4-FFF2-40B4-BE49-F238E27FC236}">
                <a16:creationId xmlns:a16="http://schemas.microsoft.com/office/drawing/2014/main" id="{2A018A81-EB82-7B3B-343C-4BAFECBB3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75" y="1989641"/>
            <a:ext cx="8854074" cy="4363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D9F5A-CC80-FC93-D148-007DA5D172CF}"/>
              </a:ext>
            </a:extLst>
          </p:cNvPr>
          <p:cNvSpPr txBox="1"/>
          <p:nvPr/>
        </p:nvSpPr>
        <p:spPr>
          <a:xfrm>
            <a:off x="443625" y="6186359"/>
            <a:ext cx="664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/>
              <a:t>1</a:t>
            </a:r>
            <a:r>
              <a:rPr lang="en-US" sz="1400" i="1" dirty="0"/>
              <a:t> Dataset is fabricated as financial data is confidential to Adobe Finance and Operations 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146160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DDOM is Optimized.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144329" cy="492125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Lastly, DDOM forecasts are </a:t>
            </a:r>
            <a:r>
              <a:rPr lang="en-US" b="1" dirty="0"/>
              <a:t>optimized</a:t>
            </a:r>
            <a:r>
              <a:rPr lang="en-US" dirty="0"/>
              <a:t>, meaning each granular forecast is </a:t>
            </a:r>
            <a:r>
              <a:rPr lang="en-US" b="1" dirty="0"/>
              <a:t>uniquely fine-tuned and adjusted</a:t>
            </a:r>
            <a:r>
              <a:rPr lang="en-US" dirty="0"/>
              <a:t> to produce the most accurate results.</a:t>
            </a:r>
          </a:p>
        </p:txBody>
      </p:sp>
      <p:pic>
        <p:nvPicPr>
          <p:cNvPr id="2" name="Picture 1" descr="A graph of a graph showing the number of the company's sales&#10;&#10;Description automatically generated with medium confidence">
            <a:extLst>
              <a:ext uri="{FF2B5EF4-FFF2-40B4-BE49-F238E27FC236}">
                <a16:creationId xmlns:a16="http://schemas.microsoft.com/office/drawing/2014/main" id="{7A88FEE2-E62D-1D5C-037F-1E66801B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12" y="2228668"/>
            <a:ext cx="8059453" cy="3957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8BD7E-E531-8BC6-851E-EC93EA1551F8}"/>
              </a:ext>
            </a:extLst>
          </p:cNvPr>
          <p:cNvSpPr txBox="1"/>
          <p:nvPr/>
        </p:nvSpPr>
        <p:spPr>
          <a:xfrm>
            <a:off x="443625" y="6186359"/>
            <a:ext cx="6539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/>
              <a:t>1</a:t>
            </a:r>
            <a:r>
              <a:rPr lang="en-US" sz="1400" i="1" dirty="0"/>
              <a:t> Dataset is fabricated as financial data is confidential to Adobe Finance and Operations 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826507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82B3-07E8-4241-8C20-4B3770DA5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6519672" cy="630936"/>
          </a:xfrm>
        </p:spPr>
        <p:txBody>
          <a:bodyPr/>
          <a:lstStyle/>
          <a:p>
            <a:r>
              <a:rPr lang="en-US" b="1" dirty="0"/>
              <a:t>DDOM Results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09904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 Metrics Explained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7CFA827-B3D9-EA1B-1DFC-2FC768E0A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0">
              <a:buNone/>
            </a:pPr>
            <a:r>
              <a:rPr lang="en-US" dirty="0"/>
              <a:t>Three methods are used to assess model performance: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RMSE</a:t>
            </a:r>
            <a:endParaRPr lang="en-US" sz="2200" b="1" dirty="0"/>
          </a:p>
          <a:p>
            <a:pPr lvl="1">
              <a:spcBef>
                <a:spcPts val="600"/>
              </a:spcBef>
            </a:pPr>
            <a:r>
              <a:rPr lang="en-US" sz="2200" b="1" dirty="0"/>
              <a:t>Forecast Accuracy (MAPE)</a:t>
            </a:r>
          </a:p>
          <a:p>
            <a:pPr lvl="1">
              <a:spcBef>
                <a:spcPts val="600"/>
              </a:spcBef>
            </a:pPr>
            <a:r>
              <a:rPr lang="en-US" sz="2200" b="1" dirty="0"/>
              <a:t>Guidance Accuracy (Total Error)</a:t>
            </a:r>
          </a:p>
          <a:p>
            <a:pPr marL="275851" lvl="1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2C4D8-7FE9-6E98-D277-4FB73EF072C4}"/>
              </a:ext>
            </a:extLst>
          </p:cNvPr>
          <p:cNvSpPr txBox="1"/>
          <p:nvPr/>
        </p:nvSpPr>
        <p:spPr>
          <a:xfrm>
            <a:off x="301625" y="3594805"/>
            <a:ext cx="3730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RMSE</a:t>
            </a:r>
          </a:p>
          <a:p>
            <a:pPr marL="284536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Root Mean Squared Error</a:t>
            </a:r>
          </a:p>
          <a:p>
            <a:pPr marL="284536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Measures how close predictions are to actuals on average (in units).</a:t>
            </a:r>
          </a:p>
          <a:p>
            <a:endParaRPr lang="en-US" dirty="0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AD02D25B-8BCB-A090-79F4-00999A36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858" y="1363855"/>
            <a:ext cx="3366289" cy="1777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4F9749-3BAF-6014-4B7B-73B916A58963}"/>
              </a:ext>
            </a:extLst>
          </p:cNvPr>
          <p:cNvSpPr txBox="1"/>
          <p:nvPr/>
        </p:nvSpPr>
        <p:spPr>
          <a:xfrm>
            <a:off x="4212516" y="3610807"/>
            <a:ext cx="373004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Forecast Accuracy (MAPE)</a:t>
            </a:r>
          </a:p>
          <a:p>
            <a:pPr marL="284536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Measures the forecast’s </a:t>
            </a:r>
            <a:r>
              <a:rPr lang="en-US" b="1" dirty="0"/>
              <a:t>absolute</a:t>
            </a:r>
            <a:r>
              <a:rPr lang="en-US" dirty="0"/>
              <a:t> accuracy in relative percentages.</a:t>
            </a:r>
          </a:p>
          <a:p>
            <a:pPr marL="284536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Average percent error between predictions and actuals.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2BC1C-9260-2A09-120D-4EB10C041C9B}"/>
              </a:ext>
            </a:extLst>
          </p:cNvPr>
          <p:cNvSpPr txBox="1"/>
          <p:nvPr/>
        </p:nvSpPr>
        <p:spPr>
          <a:xfrm>
            <a:off x="8120311" y="3549217"/>
            <a:ext cx="373004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Guidance Accuracy (Total Error)</a:t>
            </a:r>
          </a:p>
          <a:p>
            <a:pPr marL="284536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Measures the forecast’s </a:t>
            </a:r>
            <a:r>
              <a:rPr lang="en-US" b="1" dirty="0"/>
              <a:t>net</a:t>
            </a:r>
            <a:r>
              <a:rPr lang="en-US" dirty="0"/>
              <a:t> accuracy in relative percentages.</a:t>
            </a:r>
          </a:p>
          <a:p>
            <a:pPr marL="284536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criteria for analyzing aggregate model forecasts.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1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CB96-1D0A-F8B2-87E6-79F534B5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93E19-A83A-D0F8-0193-D161014B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60" y="1207202"/>
            <a:ext cx="11884104" cy="5029200"/>
          </a:xfrm>
        </p:spPr>
        <p:txBody>
          <a:bodyPr numCol="3" spcCol="914400"/>
          <a:lstStyle/>
          <a:p>
            <a:pPr marL="9525" indent="0"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OBJECTIVE</a:t>
            </a:r>
          </a:p>
          <a:p>
            <a:pPr marL="9525" indent="0">
              <a:buNone/>
            </a:pPr>
            <a:r>
              <a:rPr lang="en-US" dirty="0"/>
              <a:t>DDOM seeks to fulfill the following goals: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dirty="0"/>
              <a:t>Guide quarterly ARR expectations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dirty="0"/>
              <a:t>Automate forecasts into a single, </a:t>
            </a:r>
            <a:r>
              <a:rPr lang="en-US" b="1" dirty="0"/>
              <a:t>robust model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dirty="0"/>
              <a:t>Evolve QRF and Strat/Ops Plans to an </a:t>
            </a:r>
            <a:r>
              <a:rPr lang="en-US" b="1" dirty="0"/>
              <a:t>AI Funnel Based Forecast</a:t>
            </a:r>
            <a:endParaRPr lang="en-US" dirty="0"/>
          </a:p>
          <a:p>
            <a:pPr marL="743790" lvl="1" indent="-457200">
              <a:buFont typeface="+mj-lt"/>
              <a:buAutoNum type="arabicPeriod"/>
            </a:pPr>
            <a:endParaRPr lang="en-US" dirty="0"/>
          </a:p>
          <a:p>
            <a:pPr marL="9525" indent="0">
              <a:buNone/>
            </a:pP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9525" indent="0">
              <a:buNone/>
            </a:pP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9525" indent="0"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APPROACH</a:t>
            </a:r>
          </a:p>
          <a:p>
            <a:pPr marL="9525" indent="0">
              <a:buNone/>
            </a:pPr>
            <a:r>
              <a:rPr lang="en-US" dirty="0"/>
              <a:t>DDOM forecasts ARR using a </a:t>
            </a:r>
            <a:r>
              <a:rPr lang="en-US" b="1" dirty="0"/>
              <a:t>customer journey funnel</a:t>
            </a:r>
            <a:r>
              <a:rPr lang="en-US" dirty="0"/>
              <a:t>. Uses built web traffic, orders, gross new subscriber forecasts, and historical ARR actuals to make an ARR </a:t>
            </a:r>
            <a:r>
              <a:rPr lang="en-US" b="1" dirty="0"/>
              <a:t>forecast on a weekly cadence.</a:t>
            </a:r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RESULTS</a:t>
            </a:r>
          </a:p>
          <a:p>
            <a:pPr marL="9525" indent="0">
              <a:buNone/>
            </a:pPr>
            <a:r>
              <a:rPr lang="en-US" dirty="0"/>
              <a:t>DDOM has already proven to be </a:t>
            </a:r>
            <a:r>
              <a:rPr lang="en-US" b="1" dirty="0"/>
              <a:t>extremely promising</a:t>
            </a:r>
            <a:r>
              <a:rPr lang="en-US" dirty="0"/>
              <a:t>. A high-level forecast of ARR for FY23 Q4 is </a:t>
            </a:r>
            <a:r>
              <a:rPr lang="en-US" b="1" dirty="0"/>
              <a:t>99.6% accurate </a:t>
            </a:r>
            <a:r>
              <a:rPr lang="en-US" dirty="0"/>
              <a:t>with current manual forecast techniques across FP&amp;A – with benefits of both using a </a:t>
            </a:r>
            <a:r>
              <a:rPr lang="en-US" b="1" dirty="0"/>
              <a:t>bottoms-up</a:t>
            </a:r>
            <a:r>
              <a:rPr lang="en-US" dirty="0"/>
              <a:t> funnel approach &amp; </a:t>
            </a:r>
            <a:r>
              <a:rPr lang="en-US" b="1" dirty="0"/>
              <a:t>economizing labor hours</a:t>
            </a:r>
            <a:r>
              <a:rPr lang="en-US" dirty="0"/>
              <a:t>. </a:t>
            </a:r>
          </a:p>
          <a:p>
            <a:pPr marL="952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9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Selection &amp; Comparison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9DD8490-41C0-20A5-3F6B-16C98FF98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50263"/>
              </p:ext>
            </p:extLst>
          </p:nvPr>
        </p:nvGraphicFramePr>
        <p:xfrm>
          <a:off x="1485601" y="1419373"/>
          <a:ext cx="9217622" cy="515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4241">
                  <a:extLst>
                    <a:ext uri="{9D8B030D-6E8A-4147-A177-3AD203B41FA5}">
                      <a16:colId xmlns:a16="http://schemas.microsoft.com/office/drawing/2014/main" val="4023396096"/>
                    </a:ext>
                  </a:extLst>
                </a:gridCol>
                <a:gridCol w="1833344">
                  <a:extLst>
                    <a:ext uri="{9D8B030D-6E8A-4147-A177-3AD203B41FA5}">
                      <a16:colId xmlns:a16="http://schemas.microsoft.com/office/drawing/2014/main" val="1259205332"/>
                    </a:ext>
                  </a:extLst>
                </a:gridCol>
                <a:gridCol w="1833344">
                  <a:extLst>
                    <a:ext uri="{9D8B030D-6E8A-4147-A177-3AD203B41FA5}">
                      <a16:colId xmlns:a16="http://schemas.microsoft.com/office/drawing/2014/main" val="125308520"/>
                    </a:ext>
                  </a:extLst>
                </a:gridCol>
                <a:gridCol w="1973675">
                  <a:extLst>
                    <a:ext uri="{9D8B030D-6E8A-4147-A177-3AD203B41FA5}">
                      <a16:colId xmlns:a16="http://schemas.microsoft.com/office/drawing/2014/main" val="135817559"/>
                    </a:ext>
                  </a:extLst>
                </a:gridCol>
                <a:gridCol w="1693018">
                  <a:extLst>
                    <a:ext uri="{9D8B030D-6E8A-4147-A177-3AD203B41FA5}">
                      <a16:colId xmlns:a16="http://schemas.microsoft.com/office/drawing/2014/main" val="2673741834"/>
                    </a:ext>
                  </a:extLst>
                </a:gridCol>
              </a:tblGrid>
              <a:tr h="318089">
                <a:tc>
                  <a:txBody>
                    <a:bodyPr/>
                    <a:lstStyle/>
                    <a:p>
                      <a:r>
                        <a:rPr lang="en-US" sz="20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832"/>
                  </a:ext>
                </a:extLst>
              </a:tr>
              <a:tr h="318089">
                <a:tc rowSpan="3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Surface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SARIMAX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2,588,565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2713"/>
                  </a:ext>
                </a:extLst>
              </a:tr>
              <a:tr h="3180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FB 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1,616,788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4.86%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67061"/>
                  </a:ext>
                </a:extLst>
              </a:tr>
              <a:tr h="318089">
                <a:tc vMerge="1">
                  <a:txBody>
                    <a:bodyPr/>
                    <a:lstStyle/>
                    <a:p>
                      <a:r>
                        <a:rPr lang="en-US" dirty="0"/>
                        <a:t>Simple 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1,986,678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3.20%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90385"/>
                  </a:ext>
                </a:extLst>
              </a:tr>
              <a:tr h="318089">
                <a:tc rowSpan="3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Checkout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SARIMAX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170,347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636341"/>
                  </a:ext>
                </a:extLst>
              </a:tr>
              <a:tr h="318089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FB 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227,163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63667"/>
                  </a:ext>
                </a:extLst>
              </a:tr>
              <a:tr h="318089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166,602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5.01%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350030"/>
                  </a:ext>
                </a:extLst>
              </a:tr>
              <a:tr h="318089">
                <a:tc rowSpan="3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SARIMAX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32,231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0.51%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178562"/>
                  </a:ext>
                </a:extLst>
              </a:tr>
              <a:tr h="3180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FB 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37,564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721345"/>
                  </a:ext>
                </a:extLst>
              </a:tr>
              <a:tr h="31808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dirty="0"/>
                        <a:t>32,067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68587"/>
                  </a:ext>
                </a:extLst>
              </a:tr>
              <a:tr h="318089">
                <a:tc rowSpan="3">
                  <a:txBody>
                    <a:bodyPr/>
                    <a:lstStyle/>
                    <a:p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Subscribers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SARIMAX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16,156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6.13%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347978"/>
                  </a:ext>
                </a:extLst>
              </a:tr>
              <a:tr h="3180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FB 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10,526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35792"/>
                  </a:ext>
                </a:extLst>
              </a:tr>
              <a:tr h="31808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12,406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4.37%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2.49%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01702"/>
                  </a:ext>
                </a:extLst>
              </a:tr>
            </a:tbl>
          </a:graphicData>
        </a:graphic>
      </p:graphicFrame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68C4B83-6214-79A0-B30B-14B983A9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962025"/>
            <a:ext cx="11579383" cy="4921251"/>
          </a:xfrm>
        </p:spPr>
        <p:txBody>
          <a:bodyPr/>
          <a:lstStyle/>
          <a:p>
            <a:pPr marL="9525" indent="0">
              <a:buNone/>
            </a:pPr>
            <a:r>
              <a:rPr lang="en-US" b="1" dirty="0"/>
              <a:t>Ensemble</a:t>
            </a:r>
            <a:r>
              <a:rPr lang="en-US" dirty="0"/>
              <a:t> has shown generally the </a:t>
            </a:r>
            <a:r>
              <a:rPr lang="en-US" b="1" dirty="0"/>
              <a:t>best</a:t>
            </a:r>
            <a:r>
              <a:rPr lang="en-US" dirty="0"/>
              <a:t> performance among various models and </a:t>
            </a:r>
            <a:r>
              <a:rPr lang="en-US" b="1" dirty="0"/>
              <a:t>reduced variance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56547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 anchor="ctr">
            <a:normAutofit/>
          </a:bodyPr>
          <a:lstStyle/>
          <a:p>
            <a:r>
              <a:rPr lang="en-US" b="1" dirty="0"/>
              <a:t>Model Validation Visualized</a:t>
            </a:r>
          </a:p>
        </p:txBody>
      </p:sp>
      <p:pic>
        <p:nvPicPr>
          <p:cNvPr id="2" name="Picture 1" descr="A graph showing the number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6C9AAE29-BAD3-05BF-86FA-1F5ABADB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5" y="1192212"/>
            <a:ext cx="11301575" cy="50292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F38E7-76B5-D5AB-7C14-6D22D4470C0D}"/>
              </a:ext>
            </a:extLst>
          </p:cNvPr>
          <p:cNvSpPr txBox="1"/>
          <p:nvPr/>
        </p:nvSpPr>
        <p:spPr>
          <a:xfrm>
            <a:off x="443624" y="6186359"/>
            <a:ext cx="642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/>
              <a:t>1</a:t>
            </a:r>
            <a:r>
              <a:rPr lang="en-US" sz="1400" i="1" dirty="0"/>
              <a:t> Dataset is fabricated as financial data is confidential to Adobe Finance and Operations 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2568730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 anchor="ctr">
            <a:normAutofit/>
          </a:bodyPr>
          <a:lstStyle/>
          <a:p>
            <a:r>
              <a:rPr lang="en-US" b="1" dirty="0"/>
              <a:t>Model Out-of-Sample Forecast Results</a:t>
            </a:r>
          </a:p>
        </p:txBody>
      </p:sp>
      <p:sp>
        <p:nvSpPr>
          <p:cNvPr id="6" name="Round Same Side Corner Rectangle 4">
            <a:extLst>
              <a:ext uri="{FF2B5EF4-FFF2-40B4-BE49-F238E27FC236}">
                <a16:creationId xmlns:a16="http://schemas.microsoft.com/office/drawing/2014/main" id="{504D5304-BE82-CA31-123D-0645C79C044A}"/>
              </a:ext>
            </a:extLst>
          </p:cNvPr>
          <p:cNvSpPr txBox="1"/>
          <p:nvPr/>
        </p:nvSpPr>
        <p:spPr>
          <a:xfrm>
            <a:off x="2543439" y="3000015"/>
            <a:ext cx="7055533" cy="8579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6510" rIns="16510" bIns="16510" numCol="1" spcCol="1270" anchor="ctr" anchorCtr="0">
            <a:noAutofit/>
          </a:bodyPr>
          <a:lstStyle/>
          <a:p>
            <a:pPr marL="228600" lvl="1" indent="-228600" algn="l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2600" kern="1200"/>
          </a:p>
          <a:p>
            <a:pPr marL="228600" lvl="1" indent="-228600" algn="l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2600" kern="120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16E8C9A-DDC5-93F1-38D1-45CB8C34A2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827835"/>
              </p:ext>
            </p:extLst>
          </p:nvPr>
        </p:nvGraphicFramePr>
        <p:xfrm>
          <a:off x="2402429" y="1649241"/>
          <a:ext cx="7383966" cy="4734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7072C31-86F8-8BCB-9C0B-F9E8D1B9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964" y="968373"/>
            <a:ext cx="11582479" cy="492125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Since starting model development, we’ve had 7 weeks to compare our model’s forecast to actuals. </a:t>
            </a:r>
          </a:p>
          <a:p>
            <a:pPr marL="275851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26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DDOM 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921251"/>
          </a:xfrm>
        </p:spPr>
        <p:txBody>
          <a:bodyPr anchor="t"/>
          <a:lstStyle/>
          <a:p>
            <a:pPr marL="9525" indent="0" algn="ctr">
              <a:buNone/>
            </a:pPr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for DDOM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563109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82B3-07E8-4241-8C20-4B3770DA5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7" y="2798064"/>
            <a:ext cx="7614181" cy="630936"/>
          </a:xfrm>
        </p:spPr>
        <p:txBody>
          <a:bodyPr/>
          <a:lstStyle/>
          <a:p>
            <a:r>
              <a:rPr lang="en-US" b="1" dirty="0"/>
              <a:t>DDOM’s Impact &amp; Adobe Values</a:t>
            </a:r>
          </a:p>
        </p:txBody>
      </p:sp>
    </p:spTree>
    <p:extLst>
      <p:ext uri="{BB962C8B-B14F-4D97-AF65-F5344CB8AC3E}">
        <p14:creationId xmlns:p14="http://schemas.microsoft.com/office/powerpoint/2010/main" val="610808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CB96-1D0A-F8B2-87E6-79F534B5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DDOM embraces Adobe’s core values.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7828050-269B-656B-5F0D-F09645ED5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685651"/>
              </p:ext>
            </p:extLst>
          </p:nvPr>
        </p:nvGraphicFramePr>
        <p:xfrm>
          <a:off x="2724126" y="1208174"/>
          <a:ext cx="6740571" cy="44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Graphic 18" descr="Ripple with solid fill">
            <a:extLst>
              <a:ext uri="{FF2B5EF4-FFF2-40B4-BE49-F238E27FC236}">
                <a16:creationId xmlns:a16="http://schemas.microsoft.com/office/drawing/2014/main" id="{F5896E95-F035-A241-E0A1-A42D0DD9E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0748" y="5608051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A27BE8-4DD6-78D1-F4C2-822D1CD6FD3D}"/>
              </a:ext>
            </a:extLst>
          </p:cNvPr>
          <p:cNvSpPr txBox="1"/>
          <p:nvPr/>
        </p:nvSpPr>
        <p:spPr>
          <a:xfrm>
            <a:off x="3315148" y="5895974"/>
            <a:ext cx="6582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291">
              <a:spcBef>
                <a:spcPct val="0"/>
              </a:spcBef>
            </a:pPr>
            <a:r>
              <a:rPr lang="en-US" sz="1600" b="1" dirty="0">
                <a:solidFill>
                  <a:srgbClr val="EB1000"/>
                </a:solidFill>
                <a:latin typeface="+mj-lt"/>
                <a:ea typeface="+mj-ea"/>
                <a:cs typeface="+mj-cs"/>
              </a:rPr>
              <a:t>Impact: Estimated to save roughly 500 hours per year in FP&amp;A processes. </a:t>
            </a:r>
          </a:p>
        </p:txBody>
      </p:sp>
    </p:spTree>
    <p:extLst>
      <p:ext uri="{BB962C8B-B14F-4D97-AF65-F5344CB8AC3E}">
        <p14:creationId xmlns:p14="http://schemas.microsoft.com/office/powerpoint/2010/main" val="144370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82B3-07E8-4241-8C20-4B3770DA5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7" y="2798064"/>
            <a:ext cx="7614181" cy="630936"/>
          </a:xfrm>
        </p:spPr>
        <p:txBody>
          <a:bodyPr/>
          <a:lstStyle/>
          <a:p>
            <a:r>
              <a:rPr lang="en-US" b="1" dirty="0"/>
              <a:t>Caveats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298222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DDOM Caveats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1B9F7B-511E-2937-4BDD-91733FB19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7965219"/>
              </p:ext>
            </p:extLst>
          </p:nvPr>
        </p:nvGraphicFramePr>
        <p:xfrm>
          <a:off x="2031470" y="976993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E4504E-711E-D81D-1488-EC8EA1EC4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947" y="4735509"/>
            <a:ext cx="1145498" cy="1145498"/>
          </a:xfrm>
          <a:prstGeom prst="rect">
            <a:avLst/>
          </a:prstGeom>
        </p:spPr>
      </p:pic>
      <p:pic>
        <p:nvPicPr>
          <p:cNvPr id="8" name="Graphic 7" descr="High voltage with solid fill">
            <a:extLst>
              <a:ext uri="{FF2B5EF4-FFF2-40B4-BE49-F238E27FC236}">
                <a16:creationId xmlns:a16="http://schemas.microsoft.com/office/drawing/2014/main" id="{0FA9129C-DC42-01F0-7BBA-31E412627F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7218" y="3009777"/>
            <a:ext cx="1145499" cy="1145499"/>
          </a:xfrm>
          <a:prstGeom prst="rect">
            <a:avLst/>
          </a:prstGeom>
        </p:spPr>
      </p:pic>
      <p:pic>
        <p:nvPicPr>
          <p:cNvPr id="12" name="Graphic 11" descr="Phone Vibration with solid fill">
            <a:extLst>
              <a:ext uri="{FF2B5EF4-FFF2-40B4-BE49-F238E27FC236}">
                <a16:creationId xmlns:a16="http://schemas.microsoft.com/office/drawing/2014/main" id="{498134D5-CB73-AC28-4274-984BD5F8E8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5455" y="1964963"/>
            <a:ext cx="649168" cy="649168"/>
          </a:xfrm>
          <a:prstGeom prst="rect">
            <a:avLst/>
          </a:prstGeom>
        </p:spPr>
      </p:pic>
      <p:pic>
        <p:nvPicPr>
          <p:cNvPr id="14" name="Graphic 13" descr="Marketing with solid fill">
            <a:extLst>
              <a:ext uri="{FF2B5EF4-FFF2-40B4-BE49-F238E27FC236}">
                <a16:creationId xmlns:a16="http://schemas.microsoft.com/office/drawing/2014/main" id="{72539152-F68C-B130-4AE4-3B5BB49E8B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1947" y="1459556"/>
            <a:ext cx="735171" cy="7351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75AB89-3573-9AD8-A3E1-FC3A54D1B81C}"/>
              </a:ext>
            </a:extLst>
          </p:cNvPr>
          <p:cNvCxnSpPr>
            <a:cxnSpLocks/>
          </p:cNvCxnSpPr>
          <p:nvPr/>
        </p:nvCxnSpPr>
        <p:spPr>
          <a:xfrm flipH="1">
            <a:off x="2353733" y="1542258"/>
            <a:ext cx="889000" cy="103160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84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DDOM Next Steps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87B486F-14FC-2585-6022-C56F4F1CB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163808"/>
              </p:ext>
            </p:extLst>
          </p:nvPr>
        </p:nvGraphicFramePr>
        <p:xfrm>
          <a:off x="304720" y="287507"/>
          <a:ext cx="11579384" cy="6664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294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82B3-07E8-4241-8C20-4B3770DA5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7" y="2798064"/>
            <a:ext cx="7614181" cy="630936"/>
          </a:xfrm>
        </p:spPr>
        <p:txBody>
          <a:bodyPr/>
          <a:lstStyle/>
          <a:p>
            <a:r>
              <a:rPr lang="en-US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1439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82B3-07E8-4241-8C20-4B3770DA5B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DDOM?</a:t>
            </a:r>
          </a:p>
        </p:txBody>
      </p:sp>
    </p:spTree>
    <p:extLst>
      <p:ext uri="{BB962C8B-B14F-4D97-AF65-F5344CB8AC3E}">
        <p14:creationId xmlns:p14="http://schemas.microsoft.com/office/powerpoint/2010/main" val="22592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217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737A-E086-2398-DB7D-5C4C681E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Customer Journey Manager Model</a:t>
            </a:r>
            <a:endParaRPr lang="en-US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2AEB532-195C-F6F8-63C0-0F2ADF58CD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880" y="679896"/>
          <a:ext cx="11579225" cy="2857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12A7D-F91D-8FBF-F36F-5B0F7EC5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1E6D3-EED2-A291-518F-8A5158B8B880}"/>
              </a:ext>
            </a:extLst>
          </p:cNvPr>
          <p:cNvSpPr txBox="1"/>
          <p:nvPr/>
        </p:nvSpPr>
        <p:spPr>
          <a:xfrm>
            <a:off x="973217" y="2995028"/>
            <a:ext cx="2124737" cy="194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Surface Traffic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New Visits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Checkout Traffic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BA521-8671-4A8B-32A3-E40D8B89FCC2}"/>
              </a:ext>
            </a:extLst>
          </p:cNvPr>
          <p:cNvSpPr txBox="1"/>
          <p:nvPr/>
        </p:nvSpPr>
        <p:spPr>
          <a:xfrm>
            <a:off x="1761687" y="1132514"/>
            <a:ext cx="922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*Traffic:100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42708-5E02-400F-A02D-5FEDB3A3A97A}"/>
              </a:ext>
            </a:extLst>
          </p:cNvPr>
          <p:cNvSpPr txBox="1"/>
          <p:nvPr/>
        </p:nvSpPr>
        <p:spPr>
          <a:xfrm>
            <a:off x="8840598" y="1179996"/>
            <a:ext cx="1140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GN units:1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4EF03-42F2-A886-1551-FB8A31D87562}"/>
              </a:ext>
            </a:extLst>
          </p:cNvPr>
          <p:cNvSpPr txBox="1"/>
          <p:nvPr/>
        </p:nvSpPr>
        <p:spPr>
          <a:xfrm>
            <a:off x="5511567" y="1110035"/>
            <a:ext cx="121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Downloads:6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415B6-C808-8A96-7FCE-603A70FE772B}"/>
              </a:ext>
            </a:extLst>
          </p:cNvPr>
          <p:cNvSpPr txBox="1"/>
          <p:nvPr/>
        </p:nvSpPr>
        <p:spPr>
          <a:xfrm>
            <a:off x="7383708" y="1175884"/>
            <a:ext cx="8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Orders:1.3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FC2520-0DBD-2E8E-9A59-5A823E998B59}"/>
              </a:ext>
            </a:extLst>
          </p:cNvPr>
          <p:cNvCxnSpPr/>
          <p:nvPr/>
        </p:nvCxnSpPr>
        <p:spPr>
          <a:xfrm>
            <a:off x="8085589" y="1335274"/>
            <a:ext cx="80534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8F3C67-C51D-334E-9C13-BC50144B56FC}"/>
              </a:ext>
            </a:extLst>
          </p:cNvPr>
          <p:cNvSpPr txBox="1"/>
          <p:nvPr/>
        </p:nvSpPr>
        <p:spPr>
          <a:xfrm>
            <a:off x="9613783" y="6253167"/>
            <a:ext cx="26677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</a:rPr>
              <a:t>*DDOM Numbers are for representational purposes 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70D0E-4B0A-BE35-9A9A-E4DC3C4BBEB0}"/>
              </a:ext>
            </a:extLst>
          </p:cNvPr>
          <p:cNvSpPr txBox="1"/>
          <p:nvPr/>
        </p:nvSpPr>
        <p:spPr>
          <a:xfrm>
            <a:off x="5032043" y="3027546"/>
            <a:ext cx="2124737" cy="194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Sign-Ups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New Trialists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Orders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D7C10-5153-9B3F-E1BE-120182C0F49C}"/>
              </a:ext>
            </a:extLst>
          </p:cNvPr>
          <p:cNvSpPr txBox="1"/>
          <p:nvPr/>
        </p:nvSpPr>
        <p:spPr>
          <a:xfrm>
            <a:off x="9090871" y="3580460"/>
            <a:ext cx="2124737" cy="139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Gross New Subs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Gross New ARR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9CF61-9E4C-7EE4-4677-F8EA78970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1028" y="0"/>
            <a:ext cx="435678" cy="653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FB0555-AD6B-387E-8E0F-E589140A3257}"/>
              </a:ext>
            </a:extLst>
          </p:cNvPr>
          <p:cNvSpPr txBox="1"/>
          <p:nvPr/>
        </p:nvSpPr>
        <p:spPr>
          <a:xfrm>
            <a:off x="9746706" y="172869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ADOBE PATENT INNOVATION</a:t>
            </a:r>
          </a:p>
        </p:txBody>
      </p:sp>
    </p:spTree>
    <p:extLst>
      <p:ext uri="{BB962C8B-B14F-4D97-AF65-F5344CB8AC3E}">
        <p14:creationId xmlns:p14="http://schemas.microsoft.com/office/powerpoint/2010/main" val="130051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737A-E086-2398-DB7D-5C4C681E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 anchor="ctr">
            <a:normAutofit/>
          </a:bodyPr>
          <a:lstStyle/>
          <a:p>
            <a:r>
              <a:rPr lang="en-US" b="1" dirty="0"/>
              <a:t>DDOM Overview</a:t>
            </a:r>
          </a:p>
        </p:txBody>
      </p:sp>
      <p:pic>
        <p:nvPicPr>
          <p:cNvPr id="18" name="Picture 17" descr="A diagram of a process&#10;&#10;Description automatically generated">
            <a:extLst>
              <a:ext uri="{FF2B5EF4-FFF2-40B4-BE49-F238E27FC236}">
                <a16:creationId xmlns:a16="http://schemas.microsoft.com/office/drawing/2014/main" id="{EE0632F2-89A9-C4C7-F71B-693D19CA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1" y="1202772"/>
            <a:ext cx="11579384" cy="500808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112A7D-F91D-8FBF-F36F-5B0F7EC5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spcAft>
                <a:spcPts val="600"/>
              </a:spcAft>
            </a:pPr>
            <a:fld id="{90156F56-D5AE-4C6F-B826-C69D1BC521BB}" type="slidenum">
              <a:rPr lang="en-US" smtClean="0"/>
              <a:pPr algn="ctr"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93918-CF59-DEC3-D559-E41B9F15E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028" y="0"/>
            <a:ext cx="435678" cy="653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56342-8B2C-F6E9-695D-EE2AA874242D}"/>
              </a:ext>
            </a:extLst>
          </p:cNvPr>
          <p:cNvSpPr txBox="1"/>
          <p:nvPr/>
        </p:nvSpPr>
        <p:spPr>
          <a:xfrm>
            <a:off x="9746706" y="172869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ADOBE PATENT INNOVATION</a:t>
            </a:r>
          </a:p>
        </p:txBody>
      </p:sp>
    </p:spTree>
    <p:extLst>
      <p:ext uri="{BB962C8B-B14F-4D97-AF65-F5344CB8AC3E}">
        <p14:creationId xmlns:p14="http://schemas.microsoft.com/office/powerpoint/2010/main" val="237668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CB96-1D0A-F8B2-87E6-79F534B5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Automation and Value-Add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93E19-A83A-D0F8-0193-D161014B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60" y="1207202"/>
            <a:ext cx="11884104" cy="5029200"/>
          </a:xfrm>
        </p:spPr>
        <p:txBody>
          <a:bodyPr numCol="3" spcCol="914400"/>
          <a:lstStyle/>
          <a:p>
            <a:pPr marL="9525" indent="0"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Raise the bar.</a:t>
            </a:r>
          </a:p>
          <a:p>
            <a:pPr marL="9525" indent="0">
              <a:buNone/>
            </a:pPr>
            <a:r>
              <a:rPr lang="en-US" dirty="0"/>
              <a:t>DDOM’s </a:t>
            </a:r>
            <a:r>
              <a:rPr lang="en-US" b="1" dirty="0"/>
              <a:t>technology stack</a:t>
            </a:r>
            <a:r>
              <a:rPr lang="en-US" dirty="0"/>
              <a:t> is the </a:t>
            </a:r>
            <a:r>
              <a:rPr lang="en-US" b="1" dirty="0"/>
              <a:t>first in FinOps</a:t>
            </a:r>
            <a:r>
              <a:rPr lang="en-US" dirty="0"/>
              <a:t> to use: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dirty="0"/>
              <a:t>Databricks – powerful &amp; modern data pipelining</a:t>
            </a:r>
            <a:endParaRPr lang="en-US" b="1" dirty="0"/>
          </a:p>
          <a:p>
            <a:pPr marL="743790" lvl="1" indent="-457200">
              <a:buFont typeface="+mj-lt"/>
              <a:buAutoNum type="arabicPeriod"/>
            </a:pPr>
            <a:r>
              <a:rPr lang="en-US" dirty="0"/>
              <a:t>Github – dynamic version control for collaboration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9525" indent="0">
              <a:buNone/>
            </a:pP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9525" indent="0">
              <a:buNone/>
            </a:pP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9525" indent="0">
              <a:buNone/>
            </a:pP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9525" indent="0">
              <a:buNone/>
            </a:pP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9525" indent="0">
              <a:buNone/>
            </a:pP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9525" indent="0"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Create the future.</a:t>
            </a:r>
          </a:p>
          <a:p>
            <a:pPr marL="9525" indent="0">
              <a:buNone/>
            </a:pPr>
            <a:r>
              <a:rPr lang="en-US" dirty="0"/>
              <a:t>DDOM </a:t>
            </a:r>
            <a:r>
              <a:rPr lang="en-US" b="1" dirty="0"/>
              <a:t>transforms</a:t>
            </a:r>
            <a:r>
              <a:rPr lang="en-US" dirty="0"/>
              <a:t> manual and rudimentary forecast processes </a:t>
            </a:r>
            <a:r>
              <a:rPr lang="en-US" b="1" dirty="0"/>
              <a:t>across FP&amp;A </a:t>
            </a:r>
            <a:r>
              <a:rPr lang="en-US" dirty="0"/>
              <a:t>into an </a:t>
            </a:r>
            <a:r>
              <a:rPr lang="en-US" b="1" dirty="0"/>
              <a:t>automated system </a:t>
            </a:r>
            <a:r>
              <a:rPr lang="en-US" dirty="0"/>
              <a:t>that capitalizes on </a:t>
            </a:r>
            <a:r>
              <a:rPr lang="en-US" b="1" dirty="0"/>
              <a:t>AI capabilities</a:t>
            </a:r>
            <a:r>
              <a:rPr lang="en-US" dirty="0"/>
              <a:t>.</a:t>
            </a:r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Leveraging AI</a:t>
            </a:r>
          </a:p>
          <a:p>
            <a:pPr marL="9525" indent="0">
              <a:buNone/>
            </a:pPr>
            <a:r>
              <a:rPr lang="en-US" dirty="0"/>
              <a:t>DDOM leverages a Machine Learning driven approach to make </a:t>
            </a:r>
            <a:r>
              <a:rPr lang="en-US" b="1" dirty="0"/>
              <a:t>scalable, robust, and accurate</a:t>
            </a:r>
            <a:r>
              <a:rPr lang="en-US" dirty="0"/>
              <a:t> forecasts. Estimated to </a:t>
            </a:r>
            <a:r>
              <a:rPr lang="en-US" b="1" dirty="0"/>
              <a:t>save hundreds of hours per year</a:t>
            </a:r>
            <a:r>
              <a:rPr lang="en-US" dirty="0"/>
              <a:t> in FP&amp;A processes. </a:t>
            </a:r>
          </a:p>
          <a:p>
            <a:pPr marL="9525" indent="0">
              <a:buNone/>
            </a:pPr>
            <a:r>
              <a:rPr lang="en-US" dirty="0"/>
              <a:t>.</a:t>
            </a:r>
          </a:p>
          <a:p>
            <a:pPr marL="952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8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82B3-07E8-4241-8C20-4B3770DA5B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DDOM Methodology</a:t>
            </a:r>
          </a:p>
        </p:txBody>
      </p:sp>
    </p:spTree>
    <p:extLst>
      <p:ext uri="{BB962C8B-B14F-4D97-AF65-F5344CB8AC3E}">
        <p14:creationId xmlns:p14="http://schemas.microsoft.com/office/powerpoint/2010/main" val="38328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 anchor="ctr">
            <a:normAutofit/>
          </a:bodyPr>
          <a:lstStyle/>
          <a:p>
            <a:r>
              <a:rPr lang="en-US" b="1" dirty="0"/>
              <a:t>DDOM Leverages Python, IBM TM1, Databricks, and Power BI Technologies</a:t>
            </a:r>
          </a:p>
        </p:txBody>
      </p:sp>
      <p:pic>
        <p:nvPicPr>
          <p:cNvPr id="9" name="Picture 8" descr="A diagram of data modeling&#10;&#10;Description automatically generated">
            <a:extLst>
              <a:ext uri="{FF2B5EF4-FFF2-40B4-BE49-F238E27FC236}">
                <a16:creationId xmlns:a16="http://schemas.microsoft.com/office/drawing/2014/main" id="{358A77A2-19DB-E74B-8A99-B1BE6A83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26" y="1192212"/>
            <a:ext cx="11561373" cy="502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061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DDOM Uses an Ensemble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374324"/>
            <a:ext cx="11582479" cy="4921251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DDOM utilizes an ensemble model as the </a:t>
            </a:r>
            <a:r>
              <a:rPr lang="en-US" b="1" dirty="0"/>
              <a:t>most accurate forecasting approach</a:t>
            </a:r>
            <a:r>
              <a:rPr lang="en-US" dirty="0"/>
              <a:t>. </a:t>
            </a:r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  <a:p>
            <a:pPr lvl="1"/>
            <a:r>
              <a:rPr lang="en-US" dirty="0"/>
              <a:t>Aggregated Results</a:t>
            </a:r>
          </a:p>
          <a:p>
            <a:pPr lvl="1"/>
            <a:r>
              <a:rPr lang="en-US" dirty="0"/>
              <a:t>Leverages two AI models</a:t>
            </a:r>
          </a:p>
          <a:p>
            <a:pPr lvl="1"/>
            <a:r>
              <a:rPr lang="en-US" dirty="0"/>
              <a:t>Reduces Error in Forecast</a:t>
            </a:r>
          </a:p>
          <a:p>
            <a:pPr lvl="1"/>
            <a:r>
              <a:rPr lang="en-US" dirty="0"/>
              <a:t>Most Stable Forecasts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A5D540B-8C8E-2A49-DE19-5D97B4213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86109"/>
              </p:ext>
            </p:extLst>
          </p:nvPr>
        </p:nvGraphicFramePr>
        <p:xfrm>
          <a:off x="4457335" y="1973665"/>
          <a:ext cx="6917354" cy="4596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61508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Adobe Master 2020">
  <a:themeElements>
    <a:clrScheme name="Custom 1">
      <a:dk1>
        <a:srgbClr val="000000"/>
      </a:dk1>
      <a:lt1>
        <a:srgbClr val="FFFFFF"/>
      </a:lt1>
      <a:dk2>
        <a:srgbClr val="2C2C2C"/>
      </a:dk2>
      <a:lt2>
        <a:srgbClr val="F5F5F5"/>
      </a:lt2>
      <a:accent1>
        <a:srgbClr val="009C3B"/>
      </a:accent1>
      <a:accent2>
        <a:srgbClr val="2799F6"/>
      </a:accent2>
      <a:accent3>
        <a:srgbClr val="E63888"/>
      </a:accent3>
      <a:accent4>
        <a:srgbClr val="E9740A"/>
      </a:accent4>
      <a:accent5>
        <a:srgbClr val="FFCE2E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B722901-36E8-4D49-9AFD-367E55CF4498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99CF607-DEEE-D940-80DB-C796A280FDC7}">
  <we:reference id="b0430364-2ab6-47cd-907e-f8b72239b204" version="3.19.222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31748</TotalTime>
  <Words>1082</Words>
  <Application>Microsoft Macintosh PowerPoint</Application>
  <PresentationFormat>Custom</PresentationFormat>
  <Paragraphs>261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Adobe Clean</vt:lpstr>
      <vt:lpstr>Adobe Clean ExtraBold</vt:lpstr>
      <vt:lpstr>Adobe Clean SemiLight</vt:lpstr>
      <vt:lpstr>Arial</vt:lpstr>
      <vt:lpstr>Calibri</vt:lpstr>
      <vt:lpstr>Wingdings</vt:lpstr>
      <vt:lpstr>Adobe Master 2020</vt:lpstr>
      <vt:lpstr>Predictive Data-Driven Operating Model (DDOM) for DMe</vt:lpstr>
      <vt:lpstr>Executive Summary</vt:lpstr>
      <vt:lpstr>What is DDOM?</vt:lpstr>
      <vt:lpstr>Customer Journey Manager Model</vt:lpstr>
      <vt:lpstr>DDOM Overview</vt:lpstr>
      <vt:lpstr>Automation and Value-Add</vt:lpstr>
      <vt:lpstr>DDOM Methodology</vt:lpstr>
      <vt:lpstr>DDOM Leverages Python, IBM TM1, Databricks, and Power BI Technologies</vt:lpstr>
      <vt:lpstr>DDOM Uses an Ensemble Model</vt:lpstr>
      <vt:lpstr>SARIMAX Model</vt:lpstr>
      <vt:lpstr>Prophet Model</vt:lpstr>
      <vt:lpstr>DDOM Considers Historicals, Trend, Seasonality, and the Funnel Forecast</vt:lpstr>
      <vt:lpstr>Ensemble Trend and Seasonality Visualized</vt:lpstr>
      <vt:lpstr>Ensemble Approach Visualized </vt:lpstr>
      <vt:lpstr>DDOM is Dynamic.</vt:lpstr>
      <vt:lpstr>DDOM is Autonomous.</vt:lpstr>
      <vt:lpstr>DDOM is Optimized.</vt:lpstr>
      <vt:lpstr>DDOM Results and Performance</vt:lpstr>
      <vt:lpstr>Validation Metrics Explained</vt:lpstr>
      <vt:lpstr>Model Selection &amp; Comparison</vt:lpstr>
      <vt:lpstr>Model Validation Visualized</vt:lpstr>
      <vt:lpstr>Model Out-of-Sample Forecast Results</vt:lpstr>
      <vt:lpstr>DDOM Demo</vt:lpstr>
      <vt:lpstr>DDOM’s Impact &amp; Adobe Values</vt:lpstr>
      <vt:lpstr>DDOM embraces Adobe’s core values.</vt:lpstr>
      <vt:lpstr>Caveats and Next Steps</vt:lpstr>
      <vt:lpstr>DDOM Caveats</vt:lpstr>
      <vt:lpstr>DDOM Next Steps</vt:lpstr>
      <vt:lpstr>Q&amp;A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Thomas Wirtz</dc:title>
  <dc:creator>Scott Benson</dc:creator>
  <cp:lastModifiedBy>Anish Dulla</cp:lastModifiedBy>
  <cp:revision>564</cp:revision>
  <dcterms:created xsi:type="dcterms:W3CDTF">2009-08-20T18:55:32Z</dcterms:created>
  <dcterms:modified xsi:type="dcterms:W3CDTF">2023-09-06T22:14:58Z</dcterms:modified>
</cp:coreProperties>
</file>